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5"/>
  </p:notesMasterIdLst>
  <p:sldIdLst>
    <p:sldId id="256" r:id="rId5"/>
    <p:sldId id="281" r:id="rId6"/>
    <p:sldId id="282" r:id="rId7"/>
    <p:sldId id="259" r:id="rId8"/>
    <p:sldId id="260" r:id="rId9"/>
    <p:sldId id="261" r:id="rId10"/>
    <p:sldId id="262" r:id="rId11"/>
    <p:sldId id="263" r:id="rId12"/>
    <p:sldId id="264" r:id="rId13"/>
    <p:sldId id="266" r:id="rId14"/>
    <p:sldId id="279" r:id="rId15"/>
    <p:sldId id="280" r:id="rId16"/>
    <p:sldId id="267" r:id="rId17"/>
    <p:sldId id="268" r:id="rId18"/>
    <p:sldId id="269" r:id="rId19"/>
    <p:sldId id="265" r:id="rId20"/>
    <p:sldId id="283" r:id="rId21"/>
    <p:sldId id="284" r:id="rId22"/>
    <p:sldId id="285" r:id="rId23"/>
    <p:sldId id="286" r:id="rId24"/>
    <p:sldId id="288" r:id="rId25"/>
    <p:sldId id="289" r:id="rId26"/>
    <p:sldId id="270" r:id="rId27"/>
    <p:sldId id="271" r:id="rId28"/>
    <p:sldId id="272" r:id="rId29"/>
    <p:sldId id="287" r:id="rId30"/>
    <p:sldId id="290" r:id="rId31"/>
    <p:sldId id="291" r:id="rId32"/>
    <p:sldId id="292" r:id="rId33"/>
    <p:sldId id="2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37B5D-8C28-4960-9FA1-E1BC9AC7C038}" v="34" dt="2020-08-31T19:32:46.111"/>
    <p1510:client id="{06AF7264-CBB6-0209-23CA-88AADB7E9EE2}" v="4" dt="2020-08-31T19:19:50.156"/>
    <p1510:client id="{25049374-541C-474B-805E-2592A5139667}" v="21" dt="2020-08-31T07:04:50.500"/>
    <p1510:client id="{A785C8C8-CA43-9915-B897-D23BC70D54ED}" v="149" dt="2020-08-31T19:26:57.246"/>
    <p1510:client id="{F36DCAD6-A9B3-412F-9F09-330CA2550BAB}" v="7" dt="2020-08-31T14:55:37.1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7C705-9F72-443D-8352-33811697A989}" type="datetimeFigureOut">
              <a:rPr lang="en-US" smtClean="0"/>
              <a:t>12/22/2020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5DE54-B5E7-4660-B899-864F97DAF7E5}" type="slidenum">
              <a:rPr lang="en-US" smtClean="0"/>
              <a:t>‹#›</a:t>
            </a:fld>
            <a:endParaRPr lang="en-US"/>
          </a:p>
        </p:txBody>
      </p:sp>
    </p:spTree>
    <p:extLst>
      <p:ext uri="{BB962C8B-B14F-4D97-AF65-F5344CB8AC3E}">
        <p14:creationId xmlns:p14="http://schemas.microsoft.com/office/powerpoint/2010/main" val="399771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678E-FC0A-4182-AC29-1B38DD636102}" type="slidenum">
              <a:rPr lang="en-US" smtClean="0"/>
              <a:t>2</a:t>
            </a:fld>
            <a:endParaRPr lang="en-US"/>
          </a:p>
        </p:txBody>
      </p:sp>
    </p:spTree>
    <p:extLst>
      <p:ext uri="{BB962C8B-B14F-4D97-AF65-F5344CB8AC3E}">
        <p14:creationId xmlns:p14="http://schemas.microsoft.com/office/powerpoint/2010/main" val="296476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sz="1200" b="0" i="0">
                <a:solidFill>
                  <a:srgbClr val="212529"/>
                </a:solidFill>
                <a:effectLst/>
                <a:latin typeface="+mn-lt"/>
              </a:rPr>
              <a:t> Navigate to  </a:t>
            </a:r>
            <a:r>
              <a:rPr lang="en-US" sz="1200" b="0" i="0" u="none" strike="noStrike">
                <a:solidFill>
                  <a:srgbClr val="0070BA"/>
                </a:solidFill>
                <a:effectLst/>
                <a:latin typeface="+mn-lt"/>
              </a:rPr>
              <a:t>My Account</a:t>
            </a:r>
            <a:r>
              <a:rPr lang="en-US" sz="1200" b="0" i="0" u="none" strike="noStrike">
                <a:solidFill>
                  <a:srgbClr val="0070BA"/>
                </a:solidFill>
                <a:effectLst/>
                <a:latin typeface="+mn-lt"/>
                <a:sym typeface="Wingdings" panose="05000000000000000000" pitchFamily="2" charset="2"/>
              </a:rPr>
              <a:t> </a:t>
            </a:r>
            <a:r>
              <a:rPr lang="en-US" sz="1200" b="0" i="0" u="none" strike="noStrike">
                <a:solidFill>
                  <a:srgbClr val="0070BA"/>
                </a:solidFill>
                <a:effectLst/>
                <a:latin typeface="+mn-lt"/>
              </a:rPr>
              <a:t>Settings</a:t>
            </a:r>
            <a:r>
              <a:rPr lang="en-US" sz="1200" b="0" i="0" u="none" strike="noStrike">
                <a:solidFill>
                  <a:srgbClr val="0070BA"/>
                </a:solidFill>
                <a:effectLst/>
                <a:latin typeface="+mn-lt"/>
                <a:sym typeface="Wingdings" panose="05000000000000000000" pitchFamily="2" charset="2"/>
              </a:rPr>
              <a:t> </a:t>
            </a:r>
            <a:r>
              <a:rPr lang="en-US" sz="1200" b="0" i="0" u="none" strike="noStrike">
                <a:solidFill>
                  <a:srgbClr val="0070BA"/>
                </a:solidFill>
                <a:effectLst/>
                <a:latin typeface="+mn-lt"/>
              </a:rPr>
              <a:t>API and Webhooks </a:t>
            </a:r>
            <a:r>
              <a:rPr lang="en-US" sz="1200" b="0" i="0" u="none" strike="noStrike">
                <a:solidFill>
                  <a:srgbClr val="0070BA"/>
                </a:solidFill>
                <a:effectLst/>
                <a:latin typeface="+mn-lt"/>
                <a:sym typeface="Wingdings" panose="05000000000000000000" pitchFamily="2" charset="2"/>
              </a:rPr>
              <a:t></a:t>
            </a:r>
            <a:r>
              <a:rPr lang="en-US" sz="1200" b="0" i="0" u="none" strike="noStrike">
                <a:solidFill>
                  <a:srgbClr val="0070BA"/>
                </a:solidFill>
                <a:effectLst/>
                <a:latin typeface="+mn-lt"/>
              </a:rPr>
              <a:t> Webhooks.</a:t>
            </a:r>
            <a:endParaRPr lang="en-US" sz="1200" b="0" i="0">
              <a:solidFill>
                <a:srgbClr val="212529"/>
              </a:solidFill>
              <a:effectLst/>
              <a:latin typeface="+mn-lt"/>
            </a:endParaRPr>
          </a:p>
          <a:p>
            <a:pPr algn="l">
              <a:buFont typeface="+mj-lt"/>
              <a:buAutoNum type="arabicPeriod"/>
            </a:pPr>
            <a:r>
              <a:rPr lang="en-US" sz="1200" b="0" i="0">
                <a:solidFill>
                  <a:srgbClr val="212529"/>
                </a:solidFill>
                <a:effectLst/>
                <a:latin typeface="+mn-lt"/>
              </a:rPr>
              <a:t> Fill in the webhook details. The </a:t>
            </a:r>
            <a:r>
              <a:rPr lang="en-US" sz="1200" b="1" i="0">
                <a:solidFill>
                  <a:srgbClr val="212529"/>
                </a:solidFill>
                <a:effectLst/>
                <a:latin typeface="+mn-lt"/>
              </a:rPr>
              <a:t>Event </a:t>
            </a:r>
            <a:r>
              <a:rPr lang="en-US" sz="1200" b="0" i="0">
                <a:solidFill>
                  <a:srgbClr val="212529"/>
                </a:solidFill>
                <a:effectLst/>
                <a:latin typeface="+mn-lt"/>
              </a:rPr>
              <a:t>(triggers the HTTP callback request) and </a:t>
            </a:r>
            <a:r>
              <a:rPr lang="en-US" sz="1200" b="1" i="0">
                <a:solidFill>
                  <a:srgbClr val="212529"/>
                </a:solidFill>
                <a:effectLst/>
                <a:latin typeface="+mn-lt"/>
              </a:rPr>
              <a:t>Webhook</a:t>
            </a:r>
            <a:r>
              <a:rPr lang="en-US" sz="1200" b="0" i="0">
                <a:solidFill>
                  <a:srgbClr val="212529"/>
                </a:solidFill>
                <a:effectLst/>
                <a:latin typeface="+mn-lt"/>
              </a:rPr>
              <a:t> </a:t>
            </a:r>
            <a:r>
              <a:rPr lang="en-US" sz="1200" b="1" i="0">
                <a:solidFill>
                  <a:srgbClr val="212529"/>
                </a:solidFill>
                <a:effectLst/>
                <a:latin typeface="+mn-lt"/>
              </a:rPr>
              <a:t>URL  </a:t>
            </a:r>
            <a:r>
              <a:rPr lang="en-US" sz="1200" b="0" i="0">
                <a:solidFill>
                  <a:srgbClr val="212529"/>
                </a:solidFill>
                <a:effectLst/>
                <a:latin typeface="+mn-lt"/>
              </a:rPr>
              <a:t>fields are mandatory.</a:t>
            </a:r>
          </a:p>
          <a:p>
            <a:pPr algn="l">
              <a:buFont typeface="+mj-lt"/>
              <a:buAutoNum type="arabicPeriod"/>
            </a:pPr>
            <a:r>
              <a:rPr lang="en-US" sz="1200" b="0" i="0">
                <a:solidFill>
                  <a:srgbClr val="212529"/>
                </a:solidFill>
                <a:effectLst/>
                <a:latin typeface="+mn-lt"/>
              </a:rPr>
              <a:t> Click </a:t>
            </a:r>
            <a:r>
              <a:rPr lang="en-US" sz="1200" b="1" i="0">
                <a:solidFill>
                  <a:srgbClr val="212529"/>
                </a:solidFill>
                <a:effectLst/>
                <a:latin typeface="+mn-lt"/>
              </a:rPr>
              <a:t>Save</a:t>
            </a:r>
            <a:r>
              <a:rPr lang="en-US" sz="1200" b="0" i="0">
                <a:solidFill>
                  <a:srgbClr val="212529"/>
                </a:solidFill>
                <a:effectLst/>
                <a:latin typeface="+mn-lt"/>
              </a:rPr>
              <a:t> when you’re done </a:t>
            </a:r>
          </a:p>
          <a:p>
            <a:endParaRPr lang="en-US" sz="1200">
              <a:latin typeface="+mn-lt"/>
            </a:endParaRPr>
          </a:p>
          <a:p>
            <a:pPr marL="0" algn="l" rtl="0" eaLnBrk="1" fontAlgn="t" latinLnBrk="0" hangingPunct="1">
              <a:spcBef>
                <a:spcPts val="0"/>
              </a:spcBef>
              <a:spcAft>
                <a:spcPts val="0"/>
              </a:spcAft>
            </a:pPr>
            <a:r>
              <a:rPr lang="en-US" sz="1200" b="0" i="0" u="none" strike="noStrike" kern="1200">
                <a:solidFill>
                  <a:srgbClr val="FFFFFF"/>
                </a:solidFill>
                <a:effectLst/>
                <a:latin typeface="+mn-lt"/>
              </a:rPr>
              <a:t>Type :Select ‘Webhook’ to create a regular webhook. Select ‘Lapp’ to create a new Lapp </a:t>
            </a:r>
          </a:p>
          <a:p>
            <a:pPr marL="0" algn="l" rtl="0" eaLnBrk="1" fontAlgn="t" latinLnBrk="0" hangingPunct="1">
              <a:spcBef>
                <a:spcPts val="0"/>
              </a:spcBef>
              <a:spcAft>
                <a:spcPts val="0"/>
              </a:spcAft>
            </a:pPr>
            <a:endParaRPr lang="en-US" sz="1200" b="0" i="0" u="none" strike="noStrike">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rPr>
              <a:t>Event : The </a:t>
            </a:r>
            <a:r>
              <a:rPr lang="en-US" sz="1200" err="1">
                <a:effectLst/>
                <a:latin typeface="+mn-lt"/>
              </a:rPr>
              <a:t>LeadSquared</a:t>
            </a:r>
            <a:r>
              <a:rPr lang="en-US" sz="1200">
                <a:effectLst/>
                <a:latin typeface="+mn-lt"/>
              </a:rPr>
              <a:t> event you want to trigger the HTTP callback request on.</a:t>
            </a:r>
            <a:br>
              <a:rPr lang="en-US" sz="1200">
                <a:effectLst/>
                <a:latin typeface="+mn-lt"/>
              </a:rPr>
            </a:br>
            <a:r>
              <a:rPr lang="en-US" sz="1200">
                <a:effectLst/>
                <a:latin typeface="+mn-lt"/>
              </a:rPr>
              <a:t>Use the checkbox to ‘Notify on failure’ for failed webhook executions. If checked, all administrator users in the </a:t>
            </a:r>
            <a:r>
              <a:rPr lang="en-US" sz="1200" err="1">
                <a:effectLst/>
                <a:latin typeface="+mn-lt"/>
              </a:rPr>
              <a:t>LeadSquared</a:t>
            </a:r>
            <a:r>
              <a:rPr lang="en-US" sz="1200">
                <a:effectLst/>
                <a:latin typeface="+mn-lt"/>
              </a:rPr>
              <a:t> account will be notified.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ndParaRPr>
          </a:p>
          <a:p>
            <a:pPr marL="0" algn="l" rtl="0" eaLnBrk="1" fontAlgn="t" latinLnBrk="0" hangingPunct="1">
              <a:spcBef>
                <a:spcPts val="0"/>
              </a:spcBef>
              <a:spcAft>
                <a:spcPts val="0"/>
              </a:spcAft>
            </a:pPr>
            <a:r>
              <a:rPr lang="en-US" sz="1200" b="0" i="0" u="none" strike="noStrike" kern="1200">
                <a:solidFill>
                  <a:srgbClr val="FFFFFF"/>
                </a:solidFill>
                <a:effectLst/>
                <a:latin typeface="+mn-lt"/>
              </a:rPr>
              <a:t>Webhook URL :The URL you want to post data to once the event occurs.</a:t>
            </a:r>
            <a:endParaRPr lang="en-US" sz="1200" b="0" i="0" u="none" strike="noStrike">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mn-lt"/>
            </a:endParaRPr>
          </a:p>
          <a:p>
            <a:pPr marL="0" algn="l" rtl="0" eaLnBrk="1" fontAlgn="t" latinLnBrk="0" hangingPunct="1">
              <a:spcBef>
                <a:spcPts val="0"/>
              </a:spcBef>
              <a:spcAft>
                <a:spcPts val="0"/>
              </a:spcAft>
            </a:pPr>
            <a:r>
              <a:rPr lang="en-US" sz="1200" b="0" i="0" u="none" strike="noStrike" kern="1200">
                <a:solidFill>
                  <a:srgbClr val="FFFFFF"/>
                </a:solidFill>
                <a:effectLst/>
                <a:latin typeface="+mn-lt"/>
              </a:rPr>
              <a:t>Content Type: The format you want to post the data in. Choose from ‘application/json’ to post data in JSON format, ‘application/x-www-form-</a:t>
            </a:r>
            <a:r>
              <a:rPr lang="en-US" sz="1200" b="0" i="0" u="none" strike="noStrike" kern="1200" err="1">
                <a:solidFill>
                  <a:srgbClr val="FFFFFF"/>
                </a:solidFill>
                <a:effectLst/>
                <a:latin typeface="+mn-lt"/>
              </a:rPr>
              <a:t>urlencoded</a:t>
            </a:r>
            <a:r>
              <a:rPr lang="en-US" sz="1200" b="0" i="0" u="none" strike="noStrike" kern="1200">
                <a:solidFill>
                  <a:srgbClr val="FFFFFF"/>
                </a:solidFill>
                <a:effectLst/>
                <a:latin typeface="+mn-lt"/>
              </a:rPr>
              <a:t>’ for simple text/ ASCII data or ‘text/plain’ for plain text.</a:t>
            </a:r>
          </a:p>
          <a:p>
            <a:pPr marL="0" algn="l" rtl="0" eaLnBrk="1" fontAlgn="t" latinLnBrk="0" hangingPunct="1">
              <a:spcBef>
                <a:spcPts val="0"/>
              </a:spcBef>
              <a:spcAft>
                <a:spcPts val="0"/>
              </a:spcAft>
            </a:pPr>
            <a:endParaRPr lang="en-US" sz="1200" b="0" i="0" u="none" strike="noStrike" kern="1200">
              <a:solidFill>
                <a:srgbClr val="FFFFFF"/>
              </a:solidFill>
              <a:effectLst/>
              <a:latin typeface="+mn-lt"/>
            </a:endParaRPr>
          </a:p>
          <a:p>
            <a:pPr marL="0" algn="l" rtl="0" eaLnBrk="1" fontAlgn="t" latinLnBrk="0" hangingPunct="1">
              <a:spcBef>
                <a:spcPts val="0"/>
              </a:spcBef>
              <a:spcAft>
                <a:spcPts val="0"/>
              </a:spcAft>
            </a:pPr>
            <a:r>
              <a:rPr lang="en-US" sz="1200" b="0" i="0" u="none" strike="noStrike" kern="1200">
                <a:solidFill>
                  <a:srgbClr val="FFFFFF"/>
                </a:solidFill>
                <a:effectLst/>
                <a:latin typeface="+mn-lt"/>
              </a:rPr>
              <a:t>Execution Delay: You can set a delay (in seconds) between the time the event occurs and the data is posted.</a:t>
            </a:r>
            <a:endParaRPr lang="en-US" sz="1200" b="0" i="0" u="none" strike="noStrike">
              <a:effectLst/>
              <a:latin typeface="+mn-lt"/>
            </a:endParaRPr>
          </a:p>
          <a:p>
            <a:pPr marL="0" algn="l" rtl="0" eaLnBrk="1" fontAlgn="t" latinLnBrk="0" hangingPunct="1">
              <a:spcBef>
                <a:spcPts val="0"/>
              </a:spcBef>
              <a:spcAft>
                <a:spcPts val="0"/>
              </a:spcAft>
            </a:pPr>
            <a:endParaRPr lang="en-US" sz="1200" b="0" i="0" u="none" strike="noStrike">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rPr>
              <a:t>Custom Headers : Add a name-value pair as a custom header. You can use custom headers for authentication or security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rPr>
              <a:t>Description: Describe your webhook</a:t>
            </a:r>
          </a:p>
        </p:txBody>
      </p:sp>
      <p:sp>
        <p:nvSpPr>
          <p:cNvPr id="4" name="Slide Number Placeholder 3"/>
          <p:cNvSpPr>
            <a:spLocks noGrp="1"/>
          </p:cNvSpPr>
          <p:nvPr>
            <p:ph type="sldNum" sz="quarter" idx="5"/>
          </p:nvPr>
        </p:nvSpPr>
        <p:spPr/>
        <p:txBody>
          <a:bodyPr/>
          <a:lstStyle/>
          <a:p>
            <a:fld id="{E115DE54-B5E7-4660-B899-864F97DAF7E5}" type="slidenum">
              <a:rPr lang="en-US" smtClean="0"/>
              <a:t>19</a:t>
            </a:fld>
            <a:endParaRPr lang="en-US"/>
          </a:p>
        </p:txBody>
      </p:sp>
    </p:spTree>
    <p:extLst>
      <p:ext uri="{BB962C8B-B14F-4D97-AF65-F5344CB8AC3E}">
        <p14:creationId xmlns:p14="http://schemas.microsoft.com/office/powerpoint/2010/main" val="202479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The prebuilt LeadSquared application provides numerous customization options to fit your business needs.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Create dynamic email responses to your contacts and prospects to ensure the content is relevant. </a:t>
            </a:r>
          </a:p>
          <a:p>
            <a:pPr marL="628650" lvl="1" indent="-171450">
              <a:buFont typeface="Arial" panose="020B0604020202020204" pitchFamily="34" charset="0"/>
              <a:buChar char="•"/>
            </a:pPr>
            <a:r>
              <a:rPr lang="en-US"/>
              <a:t>Travel packages based on lead’s interest.</a:t>
            </a:r>
          </a:p>
          <a:p>
            <a:pPr marL="628650" lvl="1" indent="-171450">
              <a:buFont typeface="Arial" panose="020B0604020202020204" pitchFamily="34" charset="0"/>
              <a:buChar char="•"/>
            </a:pPr>
            <a:r>
              <a:rPr lang="en-US"/>
              <a:t>Real estate properties based on lead’s interest.</a:t>
            </a:r>
          </a:p>
          <a:p>
            <a:pPr marL="628650" lvl="1" indent="-171450">
              <a:buFont typeface="Arial" panose="020B0604020202020204" pitchFamily="34" charset="0"/>
              <a:buChar char="•"/>
            </a:pPr>
            <a:r>
              <a:rPr lang="en-US"/>
              <a:t>Details of the right insurance plan for a lead</a:t>
            </a:r>
          </a:p>
          <a:p>
            <a:pPr marL="171450" lvl="0" indent="-171450">
              <a:buFont typeface="Arial" panose="020B0604020202020204" pitchFamily="34" charset="0"/>
              <a:buChar char="•"/>
            </a:pPr>
            <a:endParaRPr lang="en-US"/>
          </a:p>
          <a:p>
            <a:pPr marL="171450" indent="-171450">
              <a:buFont typeface="Arial" panose="020B0604020202020204" pitchFamily="34" charset="0"/>
              <a:buChar char="•"/>
            </a:pPr>
            <a:r>
              <a:rPr lang="en-US"/>
              <a:t>Quickly send lead and activity data to your other SaaS and web apps.* </a:t>
            </a:r>
          </a:p>
          <a:p>
            <a:pPr marL="628650" lvl="1" indent="-171450">
              <a:buFont typeface="Arial" panose="020B0604020202020204" pitchFamily="34" charset="0"/>
              <a:buChar char="•"/>
            </a:pPr>
            <a:r>
              <a:rPr lang="en-US"/>
              <a:t>Invoice apps.</a:t>
            </a:r>
          </a:p>
          <a:p>
            <a:pPr marL="628650" lvl="1" indent="-171450">
              <a:buFont typeface="Arial" panose="020B0604020202020204" pitchFamily="34" charset="0"/>
              <a:buChar char="•"/>
            </a:pPr>
            <a:r>
              <a:rPr lang="en-US"/>
              <a:t>Quote apps.</a:t>
            </a:r>
          </a:p>
          <a:p>
            <a:pPr marL="628650" lvl="1" indent="-171450">
              <a:buFont typeface="Arial" panose="020B0604020202020204" pitchFamily="34" charset="0"/>
              <a:buChar char="•"/>
            </a:pPr>
            <a:r>
              <a:rPr lang="en-US"/>
              <a:t>Order Management.</a:t>
            </a:r>
          </a:p>
          <a:p>
            <a:pPr marL="171450" lvl="0" indent="-171450">
              <a:buFont typeface="Arial" panose="020B0604020202020204" pitchFamily="34" charset="0"/>
              <a:buChar char="•"/>
            </a:pPr>
            <a:endParaRPr lang="en-US"/>
          </a:p>
          <a:p>
            <a:pPr marL="171450" indent="-171450">
              <a:buFont typeface="Arial" panose="020B0604020202020204" pitchFamily="34" charset="0"/>
              <a:buChar char="•"/>
            </a:pPr>
            <a:r>
              <a:rPr lang="en-US"/>
              <a:t>Receive data from your other SaaS and web apps. </a:t>
            </a:r>
          </a:p>
          <a:p>
            <a:pPr marL="628650" lvl="1" indent="-171450">
              <a:buFont typeface="Arial" panose="020B0604020202020204" pitchFamily="34" charset="0"/>
              <a:buChar char="•"/>
            </a:pPr>
            <a:r>
              <a:rPr lang="en-US"/>
              <a:t>Chat apps.</a:t>
            </a:r>
          </a:p>
          <a:p>
            <a:pPr marL="171450" lvl="0" indent="-171450">
              <a:buFont typeface="Arial" panose="020B0604020202020204" pitchFamily="34" charset="0"/>
              <a:buChar char="•"/>
            </a:pPr>
            <a:endParaRPr lang="en-US"/>
          </a:p>
          <a:p>
            <a:pPr marL="171450" indent="-171450">
              <a:buFont typeface="Arial" panose="020B0604020202020204" pitchFamily="34" charset="0"/>
              <a:buChar char="•"/>
            </a:pPr>
            <a:r>
              <a:rPr lang="en-US"/>
              <a:t>Do custom calculations. </a:t>
            </a:r>
          </a:p>
          <a:p>
            <a:pPr marL="628650" lvl="1" indent="-171450">
              <a:buFont typeface="Arial" panose="020B0604020202020204" pitchFamily="34" charset="0"/>
              <a:buChar char="•"/>
            </a:pPr>
            <a:r>
              <a:rPr lang="en-US"/>
              <a:t>Compute custom lead priority score based on your own business logic.</a:t>
            </a:r>
          </a:p>
          <a:p>
            <a:pPr marL="628650" lvl="1" indent="-171450">
              <a:buFont typeface="Arial" panose="020B0604020202020204" pitchFamily="34" charset="0"/>
              <a:buChar char="•"/>
            </a:pPr>
            <a:r>
              <a:rPr lang="en-US"/>
              <a:t>Generate the right insurance premium for a lead.</a:t>
            </a:r>
          </a:p>
          <a:p>
            <a:pPr marL="628650" lvl="1" indent="-171450">
              <a:buFont typeface="Arial" panose="020B0604020202020204" pitchFamily="34" charset="0"/>
              <a:buChar char="•"/>
            </a:pPr>
            <a:r>
              <a:rPr lang="en-US"/>
              <a:t>Calculate interest rates for leads based on LeadSquared and third-party data.</a:t>
            </a:r>
          </a:p>
          <a:p>
            <a:pPr marL="628650" lvl="1" indent="-171450">
              <a:buFont typeface="Arial" panose="020B0604020202020204" pitchFamily="34" charset="0"/>
              <a:buChar char="•"/>
            </a:pPr>
            <a:r>
              <a:rPr lang="en-US"/>
              <a:t>Calculate discount based on your own rules.</a:t>
            </a:r>
          </a:p>
          <a:p>
            <a:pPr lvl="0"/>
            <a:endParaRPr lang="en-US"/>
          </a:p>
          <a:p>
            <a:pPr lvl="0"/>
            <a:r>
              <a:rPr lang="en-US" sz="1200" b="0" i="0" u="none" strike="noStrike" kern="1200">
                <a:solidFill>
                  <a:schemeClr val="tx1"/>
                </a:solidFill>
                <a:effectLst/>
                <a:latin typeface="+mn-lt"/>
                <a:ea typeface="+mn-ea"/>
                <a:cs typeface="+mn-cs"/>
              </a:rPr>
              <a:t>* Although this can also be achieved by LeadSquared APIs, with Lapps, you won’t have to change your main application code every time there are small changes in your business logic. All you’ll have to do is update the Lapp.</a:t>
            </a:r>
            <a:endParaRPr lang="en-US"/>
          </a:p>
        </p:txBody>
      </p:sp>
      <p:sp>
        <p:nvSpPr>
          <p:cNvPr id="4" name="Slide Number Placeholder 3"/>
          <p:cNvSpPr>
            <a:spLocks noGrp="1"/>
          </p:cNvSpPr>
          <p:nvPr>
            <p:ph type="sldNum" sz="quarter" idx="5"/>
          </p:nvPr>
        </p:nvSpPr>
        <p:spPr/>
        <p:txBody>
          <a:bodyPr/>
          <a:lstStyle/>
          <a:p>
            <a:fld id="{C3B1B4E9-BC61-4ECA-8364-430F7FAB0373}" type="slidenum">
              <a:rPr lang="id-ID" smtClean="0"/>
              <a:t>23</a:t>
            </a:fld>
            <a:endParaRPr lang="id-ID"/>
          </a:p>
        </p:txBody>
      </p:sp>
    </p:spTree>
    <p:extLst>
      <p:ext uri="{BB962C8B-B14F-4D97-AF65-F5344CB8AC3E}">
        <p14:creationId xmlns:p14="http://schemas.microsoft.com/office/powerpoint/2010/main" val="262262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You can create new Lapps here and view and edit previously created Lapps. The grid shows you the following information for each Lapp –</a:t>
            </a:r>
          </a:p>
          <a:p>
            <a:endParaRPr lang="en-US" sz="1200" b="0" i="0" u="none" strike="noStrike" kern="1200">
              <a:solidFill>
                <a:schemeClr val="tx1"/>
              </a:solidFill>
              <a:effectLst/>
              <a:latin typeface="+mn-lt"/>
              <a:ea typeface="+mn-ea"/>
              <a:cs typeface="+mn-cs"/>
            </a:endParaRPr>
          </a:p>
          <a:p>
            <a:pPr fontAlgn="t"/>
            <a:r>
              <a:rPr lang="en-US" b="1">
                <a:effectLst/>
              </a:rPr>
              <a:t>Column Name</a:t>
            </a:r>
            <a:r>
              <a:rPr lang="en-US"/>
              <a:t> </a:t>
            </a:r>
            <a:r>
              <a:rPr lang="en-US" b="1">
                <a:effectLst/>
              </a:rPr>
              <a:t>Description</a:t>
            </a:r>
            <a:r>
              <a:rPr lang="en-US"/>
              <a:t> </a:t>
            </a:r>
            <a:r>
              <a:rPr lang="en-US">
                <a:effectLst/>
              </a:rPr>
              <a:t>Name</a:t>
            </a:r>
            <a:r>
              <a:rPr lang="en-US"/>
              <a:t> </a:t>
            </a:r>
            <a:r>
              <a:rPr lang="en-US">
                <a:effectLst/>
              </a:rPr>
              <a:t>The name of the Lapp.</a:t>
            </a:r>
            <a:r>
              <a:rPr lang="en-US"/>
              <a:t> </a:t>
            </a:r>
            <a:r>
              <a:rPr lang="en-US">
                <a:effectLst/>
              </a:rPr>
              <a:t>Status</a:t>
            </a:r>
            <a:r>
              <a:rPr lang="en-US"/>
              <a:t> </a:t>
            </a:r>
            <a:r>
              <a:rPr lang="en-US">
                <a:effectLst/>
              </a:rPr>
              <a:t>The status (Draft, Published, Unpublished) of the Lapp in the test and live environments.</a:t>
            </a:r>
            <a:r>
              <a:rPr lang="en-US"/>
              <a:t> </a:t>
            </a:r>
            <a:r>
              <a:rPr lang="en-US">
                <a:effectLst/>
              </a:rPr>
              <a:t>Last Published On</a:t>
            </a:r>
            <a:r>
              <a:rPr lang="en-US"/>
              <a:t> </a:t>
            </a:r>
            <a:r>
              <a:rPr lang="en-US">
                <a:effectLst/>
              </a:rPr>
              <a:t>The date the Lapp was last published in the test and live environments.</a:t>
            </a:r>
            <a:r>
              <a:rPr lang="en-US"/>
              <a:t> </a:t>
            </a:r>
            <a:r>
              <a:rPr lang="en-US">
                <a:effectLst/>
              </a:rPr>
              <a:t>API Call Statistics</a:t>
            </a:r>
            <a:r>
              <a:rPr lang="en-US" b="1">
                <a:effectLst/>
              </a:rPr>
              <a:t>*</a:t>
            </a:r>
            <a:r>
              <a:rPr lang="en-US"/>
              <a:t> </a:t>
            </a:r>
            <a:r>
              <a:rPr lang="en-US">
                <a:effectLst/>
              </a:rPr>
              <a:t>The number of successful or failed API calls for the test and live environments. Hover the mouse over the success or failure statistics to see a breakdown of the number of successful and failed calls by environment.</a:t>
            </a:r>
            <a:r>
              <a:rPr lang="en-US"/>
              <a:t> </a:t>
            </a:r>
            <a:r>
              <a:rPr lang="en-US">
                <a:effectLst/>
              </a:rPr>
              <a:t>Modified On</a:t>
            </a:r>
            <a:r>
              <a:rPr lang="en-US"/>
              <a:t> </a:t>
            </a:r>
            <a:r>
              <a:rPr lang="en-US">
                <a:effectLst/>
              </a:rPr>
              <a:t>The last modified date of the Lapp.</a:t>
            </a:r>
            <a:r>
              <a:rPr lang="en-US"/>
              <a:t> </a:t>
            </a:r>
            <a:r>
              <a:rPr lang="en-US">
                <a:effectLst/>
              </a:rPr>
              <a:t>Modified By</a:t>
            </a:r>
            <a:r>
              <a:rPr lang="en-US"/>
              <a:t> </a:t>
            </a:r>
            <a:r>
              <a:rPr lang="en-US">
                <a:effectLst/>
              </a:rPr>
              <a:t>The user who last modified the Lapp.</a:t>
            </a:r>
            <a:r>
              <a:rPr lang="en-US"/>
              <a:t> </a:t>
            </a:r>
            <a:r>
              <a:rPr lang="en-US">
                <a:effectLst/>
              </a:rPr>
              <a:t>Actions</a:t>
            </a:r>
            <a:r>
              <a:rPr lang="en-US"/>
              <a:t> </a:t>
            </a:r>
            <a:r>
              <a:rPr lang="en-US">
                <a:effectLst/>
              </a:rPr>
              <a:t>Edit a Lapp.</a:t>
            </a:r>
          </a:p>
          <a:p>
            <a:pPr fontAlgn="t"/>
            <a:r>
              <a:rPr lang="en-US">
                <a:effectLst/>
              </a:rPr>
              <a:t>Unpublish a Lapp from the test environment.</a:t>
            </a:r>
          </a:p>
          <a:p>
            <a:pPr fontAlgn="t"/>
            <a:r>
              <a:rPr lang="en-US">
                <a:effectLst/>
              </a:rPr>
              <a:t>Unpublish a live Lapp.</a:t>
            </a:r>
          </a:p>
          <a:p>
            <a:pPr fontAlgn="t"/>
            <a:r>
              <a:rPr lang="en-US">
                <a:effectLst/>
              </a:rPr>
              <a:t>View the Lapp API URL.</a:t>
            </a:r>
          </a:p>
          <a:p>
            <a:pPr fontAlgn="t"/>
            <a:r>
              <a:rPr lang="en-US">
                <a:effectLst/>
              </a:rPr>
              <a:t>Delete a Lapp.</a:t>
            </a:r>
          </a:p>
          <a:p>
            <a:pPr fontAlgn="t"/>
            <a:r>
              <a:rPr lang="en-US">
                <a:effectLst/>
              </a:rPr>
              <a:t>View logs.</a:t>
            </a:r>
          </a:p>
          <a:p>
            <a:r>
              <a:rPr lang="en-US" sz="1200" b="0" i="0" u="none" strike="noStrike" kern="1200">
                <a:solidFill>
                  <a:schemeClr val="tx1"/>
                </a:solidFill>
                <a:effectLst/>
                <a:latin typeface="+mn-lt"/>
                <a:ea typeface="+mn-ea"/>
                <a:cs typeface="+mn-cs"/>
              </a:rPr>
              <a:t>You can also sort the grid to show Lapps by status, modified by and modified on filters.</a:t>
            </a:r>
          </a:p>
          <a:p>
            <a:endParaRPr lang="en-US" sz="1200" b="0" i="0" u="none" strike="noStrike"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API call statistics are shown for last 30 days by default and cached every 12 hours. It does not change with the grid’s filter. You can view the latest values using the refresh button provided alongside.</a:t>
            </a:r>
          </a:p>
          <a:p>
            <a:endParaRPr lang="en-US"/>
          </a:p>
        </p:txBody>
      </p:sp>
      <p:sp>
        <p:nvSpPr>
          <p:cNvPr id="4" name="Slide Number Placeholder 3"/>
          <p:cNvSpPr>
            <a:spLocks noGrp="1"/>
          </p:cNvSpPr>
          <p:nvPr>
            <p:ph type="sldNum" sz="quarter" idx="5"/>
          </p:nvPr>
        </p:nvSpPr>
        <p:spPr/>
        <p:txBody>
          <a:bodyPr/>
          <a:lstStyle/>
          <a:p>
            <a:fld id="{C3B1B4E9-BC61-4ECA-8364-430F7FAB0373}" type="slidenum">
              <a:rPr lang="id-ID" smtClean="0"/>
              <a:t>25</a:t>
            </a:fld>
            <a:endParaRPr lang="id-ID"/>
          </a:p>
        </p:txBody>
      </p:sp>
    </p:spTree>
    <p:extLst>
      <p:ext uri="{BB962C8B-B14F-4D97-AF65-F5344CB8AC3E}">
        <p14:creationId xmlns:p14="http://schemas.microsoft.com/office/powerpoint/2010/main" val="176042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B35"/>
                </a:solidFill>
                <a:effectLst/>
                <a:latin typeface="Open Sans"/>
              </a:rPr>
              <a:t>Navigate to </a:t>
            </a:r>
            <a:r>
              <a:rPr lang="en-US" b="0" i="0" u="none" strike="noStrike">
                <a:solidFill>
                  <a:srgbClr val="0074D6"/>
                </a:solidFill>
                <a:effectLst/>
                <a:latin typeface="Open Sans"/>
              </a:rPr>
              <a:t>Apps&gt;Apps Marketplace&gt;UI </a:t>
            </a:r>
            <a:r>
              <a:rPr lang="en-US">
                <a:solidFill>
                  <a:srgbClr val="0074D6"/>
                </a:solidFill>
                <a:latin typeface="Open Sans"/>
              </a:rPr>
              <a:t>Customization </a:t>
            </a:r>
            <a:r>
              <a:rPr lang="en-US" b="0" i="0">
                <a:solidFill>
                  <a:srgbClr val="0074D6"/>
                </a:solidFill>
                <a:effectLst/>
                <a:latin typeface="Open Sans"/>
              </a:rPr>
              <a:t>and click </a:t>
            </a:r>
            <a:r>
              <a:rPr lang="en-US" b="1" i="0">
                <a:solidFill>
                  <a:srgbClr val="212B35"/>
                </a:solidFill>
                <a:effectLst/>
                <a:latin typeface="Open Sans"/>
              </a:rPr>
              <a:t>Install</a:t>
            </a:r>
            <a:r>
              <a:rPr lang="en-US" b="0" i="0">
                <a:solidFill>
                  <a:srgbClr val="212B35"/>
                </a:solidFill>
                <a:effectLst/>
                <a:latin typeface="Open Sans"/>
              </a:rPr>
              <a:t> on the Custom Menu for Web app.</a:t>
            </a:r>
            <a:endParaRPr lang="en-US"/>
          </a:p>
        </p:txBody>
      </p:sp>
      <p:sp>
        <p:nvSpPr>
          <p:cNvPr id="4" name="Slide Number Placeholder 3"/>
          <p:cNvSpPr>
            <a:spLocks noGrp="1"/>
          </p:cNvSpPr>
          <p:nvPr>
            <p:ph type="sldNum" sz="quarter" idx="5"/>
          </p:nvPr>
        </p:nvSpPr>
        <p:spPr/>
        <p:txBody>
          <a:bodyPr/>
          <a:lstStyle/>
          <a:p>
            <a:fld id="{E115DE54-B5E7-4660-B899-864F97DAF7E5}" type="slidenum">
              <a:rPr lang="en-US" smtClean="0"/>
              <a:t>27</a:t>
            </a:fld>
            <a:endParaRPr lang="en-US"/>
          </a:p>
        </p:txBody>
      </p:sp>
    </p:spTree>
    <p:extLst>
      <p:ext uri="{BB962C8B-B14F-4D97-AF65-F5344CB8AC3E}">
        <p14:creationId xmlns:p14="http://schemas.microsoft.com/office/powerpoint/2010/main" val="89759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a:solidFill>
                  <a:srgbClr val="212B35"/>
                </a:solidFill>
                <a:effectLst/>
                <a:latin typeface="+mn-lt"/>
              </a:rPr>
              <a:t>Once installed, under </a:t>
            </a:r>
            <a:r>
              <a:rPr lang="en-US" b="1" i="0">
                <a:solidFill>
                  <a:srgbClr val="212B35"/>
                </a:solidFill>
                <a:effectLst/>
                <a:latin typeface="+mn-lt"/>
              </a:rPr>
              <a:t>Settings</a:t>
            </a:r>
            <a:r>
              <a:rPr lang="en-US" b="0" i="0">
                <a:solidFill>
                  <a:srgbClr val="212B35"/>
                </a:solidFill>
                <a:effectLst/>
                <a:latin typeface="+mn-lt"/>
              </a:rPr>
              <a:t>, click </a:t>
            </a:r>
            <a:r>
              <a:rPr lang="en-US" b="1" i="0">
                <a:solidFill>
                  <a:srgbClr val="212B35"/>
                </a:solidFill>
                <a:effectLst/>
                <a:latin typeface="+mn-lt"/>
              </a:rPr>
              <a:t>Configure</a:t>
            </a:r>
            <a:r>
              <a:rPr lang="en-US" b="0" i="0">
                <a:solidFill>
                  <a:srgbClr val="212B35"/>
                </a:solidFill>
                <a:effectLst/>
                <a:latin typeface="+mn-lt"/>
              </a:rPr>
              <a:t> on the </a:t>
            </a:r>
            <a:r>
              <a:rPr lang="en-US" b="0" i="0" u="none" strike="noStrike">
                <a:solidFill>
                  <a:srgbClr val="0074D6"/>
                </a:solidFill>
                <a:effectLst/>
                <a:latin typeface="+mn-lt"/>
              </a:rPr>
              <a:t>Custom Menu for Web</a:t>
            </a:r>
            <a:r>
              <a:rPr lang="en-US" b="0" i="0">
                <a:solidFill>
                  <a:srgbClr val="212B35"/>
                </a:solidFill>
                <a:effectLst/>
                <a:latin typeface="+mn-lt"/>
              </a:rPr>
              <a:t> connector page.</a:t>
            </a:r>
          </a:p>
          <a:p>
            <a:pPr algn="l">
              <a:buFont typeface="+mj-lt"/>
              <a:buAutoNum type="arabicPeriod"/>
            </a:pPr>
            <a:r>
              <a:rPr lang="en-US" b="0" i="0">
                <a:solidFill>
                  <a:srgbClr val="212B35"/>
                </a:solidFill>
                <a:effectLst/>
                <a:latin typeface="+mn-lt"/>
              </a:rPr>
              <a:t>On Configure Custom Menu For Web App menu, click the </a:t>
            </a:r>
            <a:r>
              <a:rPr lang="en-US" b="1" i="0">
                <a:solidFill>
                  <a:srgbClr val="212B35"/>
                </a:solidFill>
                <a:effectLst/>
                <a:latin typeface="+mn-lt"/>
              </a:rPr>
              <a:t>Add Custom Menu</a:t>
            </a:r>
            <a:r>
              <a:rPr lang="en-US" b="0" i="0">
                <a:solidFill>
                  <a:srgbClr val="212B35"/>
                </a:solidFill>
                <a:effectLst/>
                <a:latin typeface="+mn-lt"/>
              </a:rPr>
              <a:t> button.</a:t>
            </a:r>
            <a:endParaRPr lang="en-US" b="0" i="0">
              <a:solidFill>
                <a:srgbClr val="212B35"/>
              </a:solidFill>
              <a:effectLst/>
              <a:latin typeface="+mn-lt"/>
              <a:cs typeface="Calibri"/>
            </a:endParaRPr>
          </a:p>
          <a:p>
            <a:pPr marL="742950" lvl="1" indent="-285750" algn="l">
              <a:buFont typeface="+mj-lt"/>
              <a:buAutoNum type="arabicPeriod"/>
            </a:pPr>
            <a:r>
              <a:rPr lang="en-US" b="1" i="0">
                <a:solidFill>
                  <a:srgbClr val="212B35"/>
                </a:solidFill>
                <a:effectLst/>
                <a:latin typeface="+mn-lt"/>
              </a:rPr>
              <a:t>Title </a:t>
            </a:r>
            <a:r>
              <a:rPr lang="en-US" b="0" i="0">
                <a:solidFill>
                  <a:srgbClr val="212B35"/>
                </a:solidFill>
                <a:effectLst/>
                <a:latin typeface="+mn-lt"/>
              </a:rPr>
              <a:t>– Enter a title for the custom menu.</a:t>
            </a:r>
            <a:endParaRPr lang="en-US" b="0" i="0">
              <a:solidFill>
                <a:srgbClr val="212B35"/>
              </a:solidFill>
              <a:effectLst/>
              <a:latin typeface="+mn-lt"/>
              <a:cs typeface="Calibri"/>
            </a:endParaRPr>
          </a:p>
          <a:p>
            <a:pPr marL="742950" lvl="1" indent="-285750" algn="l">
              <a:buFont typeface="+mj-lt"/>
              <a:buAutoNum type="arabicPeriod"/>
            </a:pPr>
            <a:r>
              <a:rPr lang="en-US" b="1" i="0">
                <a:solidFill>
                  <a:srgbClr val="212B35"/>
                </a:solidFill>
                <a:effectLst/>
                <a:latin typeface="+mn-lt"/>
              </a:rPr>
              <a:t>URL</a:t>
            </a:r>
            <a:r>
              <a:rPr lang="en-US" b="0" i="0">
                <a:solidFill>
                  <a:srgbClr val="212B35"/>
                </a:solidFill>
                <a:effectLst/>
                <a:latin typeface="+mn-lt"/>
              </a:rPr>
              <a:t> – Enter the URL of the third party website here.</a:t>
            </a:r>
            <a:endParaRPr lang="en-US" b="0" i="0">
              <a:solidFill>
                <a:srgbClr val="212B35"/>
              </a:solidFill>
              <a:effectLst/>
              <a:latin typeface="+mn-lt"/>
              <a:cs typeface="Calibri"/>
            </a:endParaRPr>
          </a:p>
          <a:p>
            <a:pPr marL="742950" lvl="1" indent="-285750" algn="l">
              <a:buFont typeface="+mj-lt"/>
              <a:buAutoNum type="arabicPeriod"/>
            </a:pPr>
            <a:r>
              <a:rPr lang="en-US" b="1" i="0">
                <a:solidFill>
                  <a:srgbClr val="212B35"/>
                </a:solidFill>
                <a:effectLst/>
                <a:latin typeface="+mn-lt"/>
              </a:rPr>
              <a:t>Visible For </a:t>
            </a:r>
            <a:r>
              <a:rPr lang="en-US" b="0" i="0">
                <a:solidFill>
                  <a:srgbClr val="212B35"/>
                </a:solidFill>
                <a:effectLst/>
                <a:latin typeface="+mn-lt"/>
              </a:rPr>
              <a:t>– Select the user roles you want the custom menu to be visible for.</a:t>
            </a:r>
            <a:endParaRPr lang="en-US" b="0" i="0">
              <a:solidFill>
                <a:srgbClr val="212B35"/>
              </a:solidFill>
              <a:effectLst/>
              <a:latin typeface="+mn-lt"/>
              <a:cs typeface="Calibri"/>
            </a:endParaRPr>
          </a:p>
          <a:p>
            <a:pPr algn="l">
              <a:buFont typeface="+mj-lt"/>
              <a:buAutoNum type="arabicPeriod"/>
            </a:pPr>
            <a:r>
              <a:rPr lang="en-US" b="0" i="0">
                <a:solidFill>
                  <a:srgbClr val="212B35"/>
                </a:solidFill>
                <a:effectLst/>
                <a:latin typeface="+mn-lt"/>
              </a:rPr>
              <a:t>Click </a:t>
            </a:r>
            <a:r>
              <a:rPr lang="en-US" b="1" i="0">
                <a:solidFill>
                  <a:srgbClr val="212B35"/>
                </a:solidFill>
                <a:effectLst/>
                <a:latin typeface="+mn-lt"/>
              </a:rPr>
              <a:t>Save</a:t>
            </a:r>
            <a:r>
              <a:rPr lang="en-US" b="0" i="0">
                <a:solidFill>
                  <a:srgbClr val="212B35"/>
                </a:solidFill>
                <a:effectLst/>
                <a:latin typeface="+mn-lt"/>
              </a:rPr>
              <a:t>. Use the </a:t>
            </a:r>
            <a:r>
              <a:rPr lang="en-US" b="1" i="0">
                <a:solidFill>
                  <a:srgbClr val="212B35"/>
                </a:solidFill>
                <a:effectLst/>
                <a:latin typeface="+mn-lt"/>
              </a:rPr>
              <a:t>Add Custom Menu</a:t>
            </a:r>
            <a:r>
              <a:rPr lang="en-US" b="0" i="0">
                <a:solidFill>
                  <a:srgbClr val="212B35"/>
                </a:solidFill>
                <a:effectLst/>
                <a:latin typeface="+mn-lt"/>
              </a:rPr>
              <a:t> button to add another custom tab.</a:t>
            </a:r>
            <a:endParaRPr lang="en-US" b="0" i="0">
              <a:solidFill>
                <a:srgbClr val="212B35"/>
              </a:solidFill>
              <a:effectLst/>
              <a:latin typeface="+mn-lt"/>
              <a:cs typeface="Calibri"/>
            </a:endParaRPr>
          </a:p>
          <a:p>
            <a:endParaRPr lang="en-US">
              <a:latin typeface="+mn-lt"/>
            </a:endParaRPr>
          </a:p>
        </p:txBody>
      </p:sp>
      <p:sp>
        <p:nvSpPr>
          <p:cNvPr id="4" name="Slide Number Placeholder 3"/>
          <p:cNvSpPr>
            <a:spLocks noGrp="1"/>
          </p:cNvSpPr>
          <p:nvPr>
            <p:ph type="sldNum" sz="quarter" idx="5"/>
          </p:nvPr>
        </p:nvSpPr>
        <p:spPr/>
        <p:txBody>
          <a:bodyPr/>
          <a:lstStyle/>
          <a:p>
            <a:fld id="{E115DE54-B5E7-4660-B899-864F97DAF7E5}" type="slidenum">
              <a:rPr lang="en-US" smtClean="0"/>
              <a:t>28</a:t>
            </a:fld>
            <a:endParaRPr lang="en-US"/>
          </a:p>
        </p:txBody>
      </p:sp>
    </p:spTree>
    <p:extLst>
      <p:ext uri="{BB962C8B-B14F-4D97-AF65-F5344CB8AC3E}">
        <p14:creationId xmlns:p14="http://schemas.microsoft.com/office/powerpoint/2010/main" val="143915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When two systems (websites, desktops, smartphones) link up through an API, we say they are "integrated." In an integration, you have two sides, each with a special name. One side we have already talked about: the server. This is the side that actually provides the API. It helps to remember that the API is simply another program running on the server . It may be part of the same program that handles web traffic, or it can be a completely separate one. In either case, it is sitting, waiting for others to ask it for data.</a:t>
            </a:r>
          </a:p>
          <a:p>
            <a:pPr fontAlgn="base"/>
            <a:r>
              <a:rPr lang="en-US" sz="1200" b="0" i="0" kern="1200">
                <a:solidFill>
                  <a:schemeClr val="tx1"/>
                </a:solidFill>
                <a:effectLst/>
                <a:latin typeface="+mn-lt"/>
                <a:ea typeface="+mn-ea"/>
                <a:cs typeface="+mn-cs"/>
              </a:rPr>
              <a:t>The other side is the "client." This is a separate program that knows what data is available through the API and can manipulate it, typically at the request of a user. A great example is a smartphone app that syncs with a website. When you push the refresh button in your app, it talks to a server via an API and fetches the newest info.</a:t>
            </a:r>
          </a:p>
          <a:p>
            <a:pPr fontAlgn="base"/>
            <a:br>
              <a:rPr lang="en-US"/>
            </a:br>
            <a:r>
              <a:rPr lang="en-US" sz="1200" b="0" i="0" kern="1200">
                <a:solidFill>
                  <a:schemeClr val="tx1"/>
                </a:solidFill>
                <a:effectLst/>
                <a:latin typeface="+mn-lt"/>
                <a:ea typeface="+mn-ea"/>
                <a:cs typeface="+mn-cs"/>
              </a:rPr>
              <a:t>The same principle applies to websites that are integrated. When one site pulls in data from the other, the site providing the data is acting as the server, and the site fetching the data is the client.</a:t>
            </a:r>
          </a:p>
          <a:p>
            <a:pPr fontAlgn="base"/>
            <a:br>
              <a:rPr lang="en-US"/>
            </a:br>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6</a:t>
            </a:fld>
            <a:endParaRPr lang="en-US"/>
          </a:p>
        </p:txBody>
      </p:sp>
    </p:spTree>
    <p:extLst>
      <p:ext uri="{BB962C8B-B14F-4D97-AF65-F5344CB8AC3E}">
        <p14:creationId xmlns:p14="http://schemas.microsoft.com/office/powerpoint/2010/main" val="234843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URL: In HTTP, a URL is a unique address for a thing (a noun). Which things get addresses is entirely up to the business running the server. They can make URLs for web pages, images, or even videos of cute animals.</a:t>
            </a:r>
          </a:p>
          <a:p>
            <a:r>
              <a:rPr lang="en-US" sz="1200" b="0" i="0" kern="1200">
                <a:solidFill>
                  <a:schemeClr val="tx1"/>
                </a:solidFill>
                <a:effectLst/>
                <a:latin typeface="+mn-lt"/>
                <a:ea typeface="+mn-ea"/>
                <a:cs typeface="+mn-cs"/>
              </a:rPr>
              <a:t>APIs extend this idea a bit further to include nouns like customers, products, and tweets. In doing so, URLs become an easy way for the client to tell the server which thing it wants to interact with.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METHOD:</a:t>
            </a:r>
          </a:p>
          <a:p>
            <a:pPr fontAlgn="base"/>
            <a:r>
              <a:rPr lang="en-US" sz="1200" b="0" i="0" kern="1200">
                <a:solidFill>
                  <a:schemeClr val="tx1"/>
                </a:solidFill>
                <a:effectLst/>
                <a:latin typeface="+mn-lt"/>
                <a:ea typeface="+mn-ea"/>
                <a:cs typeface="+mn-cs"/>
              </a:rPr>
              <a:t>The request method tells the server what kind of action the client wants the server to take. In fact, the method is commonly referred to as the request "verb."</a:t>
            </a:r>
          </a:p>
          <a:p>
            <a:pPr fontAlgn="base"/>
            <a:r>
              <a:rPr lang="en-US" sz="1200" b="0" i="0" kern="1200">
                <a:solidFill>
                  <a:schemeClr val="tx1"/>
                </a:solidFill>
                <a:effectLst/>
                <a:latin typeface="+mn-lt"/>
                <a:ea typeface="+mn-ea"/>
                <a:cs typeface="+mn-cs"/>
              </a:rPr>
              <a:t>The four methods most commonly seen in APIs are:</a:t>
            </a:r>
          </a:p>
          <a:p>
            <a:pPr fontAlgn="base"/>
            <a:r>
              <a:rPr lang="en-US" sz="1200" b="1" i="0" kern="1200">
                <a:solidFill>
                  <a:schemeClr val="tx1"/>
                </a:solidFill>
                <a:effectLst/>
                <a:latin typeface="+mn-lt"/>
                <a:ea typeface="+mn-ea"/>
                <a:cs typeface="+mn-cs"/>
              </a:rPr>
              <a:t>GET</a:t>
            </a:r>
            <a:r>
              <a:rPr lang="en-US" sz="1200" b="0" i="0" kern="1200">
                <a:solidFill>
                  <a:schemeClr val="tx1"/>
                </a:solidFill>
                <a:effectLst/>
                <a:latin typeface="+mn-lt"/>
                <a:ea typeface="+mn-ea"/>
                <a:cs typeface="+mn-cs"/>
              </a:rPr>
              <a:t> - Asks the server to retrieve a resource</a:t>
            </a:r>
          </a:p>
          <a:p>
            <a:pPr fontAlgn="base"/>
            <a:r>
              <a:rPr lang="en-US" sz="1200" b="1" i="0" kern="1200">
                <a:solidFill>
                  <a:schemeClr val="tx1"/>
                </a:solidFill>
                <a:effectLst/>
                <a:latin typeface="+mn-lt"/>
                <a:ea typeface="+mn-ea"/>
                <a:cs typeface="+mn-cs"/>
              </a:rPr>
              <a:t>POST</a:t>
            </a:r>
            <a:r>
              <a:rPr lang="en-US" sz="1200" b="0" i="0" kern="1200">
                <a:solidFill>
                  <a:schemeClr val="tx1"/>
                </a:solidFill>
                <a:effectLst/>
                <a:latin typeface="+mn-lt"/>
                <a:ea typeface="+mn-ea"/>
                <a:cs typeface="+mn-cs"/>
              </a:rPr>
              <a:t> - Asks the server to create a new resource</a:t>
            </a:r>
          </a:p>
          <a:p>
            <a:pPr fontAlgn="base"/>
            <a:r>
              <a:rPr lang="en-US" sz="1200" b="1" i="0" kern="1200">
                <a:solidFill>
                  <a:schemeClr val="tx1"/>
                </a:solidFill>
                <a:effectLst/>
                <a:latin typeface="+mn-lt"/>
                <a:ea typeface="+mn-ea"/>
                <a:cs typeface="+mn-cs"/>
              </a:rPr>
              <a:t>PUT</a:t>
            </a:r>
            <a:r>
              <a:rPr lang="en-US" sz="1200" b="0" i="0" kern="1200">
                <a:solidFill>
                  <a:schemeClr val="tx1"/>
                </a:solidFill>
                <a:effectLst/>
                <a:latin typeface="+mn-lt"/>
                <a:ea typeface="+mn-ea"/>
                <a:cs typeface="+mn-cs"/>
              </a:rPr>
              <a:t> - Asks the server to edit/update an existing resource</a:t>
            </a:r>
          </a:p>
          <a:p>
            <a:pPr fontAlgn="base"/>
            <a:r>
              <a:rPr lang="en-US" sz="1200" b="1" i="0" kern="1200">
                <a:solidFill>
                  <a:schemeClr val="tx1"/>
                </a:solidFill>
                <a:effectLst/>
                <a:latin typeface="+mn-lt"/>
                <a:ea typeface="+mn-ea"/>
                <a:cs typeface="+mn-cs"/>
              </a:rPr>
              <a:t>DELETE</a:t>
            </a:r>
            <a:r>
              <a:rPr lang="en-US" sz="1200" b="0" i="0" kern="1200">
                <a:solidFill>
                  <a:schemeClr val="tx1"/>
                </a:solidFill>
                <a:effectLst/>
                <a:latin typeface="+mn-lt"/>
                <a:ea typeface="+mn-ea"/>
                <a:cs typeface="+mn-cs"/>
              </a:rPr>
              <a:t> - Asks the server to delete a resource</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In </a:t>
            </a:r>
            <a:r>
              <a:rPr lang="en-US" sz="1200" b="0" i="0" kern="1200" err="1">
                <a:solidFill>
                  <a:schemeClr val="tx1"/>
                </a:solidFill>
                <a:effectLst/>
                <a:latin typeface="+mn-lt"/>
                <a:ea typeface="+mn-ea"/>
                <a:cs typeface="+mn-cs"/>
              </a:rPr>
              <a:t>LeadSquared</a:t>
            </a:r>
            <a:r>
              <a:rPr lang="en-US" sz="1200" b="0" i="0" kern="1200">
                <a:solidFill>
                  <a:schemeClr val="tx1"/>
                </a:solidFill>
                <a:effectLst/>
                <a:latin typeface="+mn-lt"/>
                <a:ea typeface="+mn-ea"/>
                <a:cs typeface="+mn-cs"/>
              </a:rPr>
              <a:t>, we support 2 standard HTTP methods – GET and POST.</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Headers : </a:t>
            </a:r>
          </a:p>
          <a:p>
            <a:pPr fontAlgn="base"/>
            <a:r>
              <a:rPr lang="en-US" sz="1200" b="0" i="0" kern="1200">
                <a:solidFill>
                  <a:schemeClr val="tx1"/>
                </a:solidFill>
                <a:effectLst/>
                <a:latin typeface="+mn-lt"/>
                <a:ea typeface="+mn-ea"/>
                <a:cs typeface="+mn-cs"/>
              </a:rPr>
              <a:t>Headers provide meta-information about a request. They are a simple list of items like the time the client sent the request and the size of the request body.</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Body:</a:t>
            </a:r>
          </a:p>
          <a:p>
            <a:pPr fontAlgn="base"/>
            <a:r>
              <a:rPr lang="en-US" sz="1200" b="0" i="0" kern="1200">
                <a:solidFill>
                  <a:schemeClr val="tx1"/>
                </a:solidFill>
                <a:effectLst/>
                <a:latin typeface="+mn-lt"/>
                <a:ea typeface="+mn-ea"/>
                <a:cs typeface="+mn-cs"/>
              </a:rPr>
              <a:t>The request body contains the data the client wants to send the server.</a:t>
            </a:r>
          </a:p>
          <a:p>
            <a:br>
              <a:rPr lang="en-US"/>
            </a:br>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7</a:t>
            </a:fld>
            <a:endParaRPr lang="en-US"/>
          </a:p>
        </p:txBody>
      </p:sp>
    </p:spTree>
    <p:extLst>
      <p:ext uri="{BB962C8B-B14F-4D97-AF65-F5344CB8AC3E}">
        <p14:creationId xmlns:p14="http://schemas.microsoft.com/office/powerpoint/2010/main" val="17250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a:solidFill>
                  <a:schemeClr val="tx1"/>
                </a:solidFill>
                <a:effectLst/>
                <a:latin typeface="+mn-lt"/>
                <a:ea typeface="+mn-ea"/>
                <a:cs typeface="+mn-cs"/>
              </a:rPr>
              <a:t>Status Codes</a:t>
            </a:r>
          </a:p>
          <a:p>
            <a:pPr fontAlgn="base"/>
            <a:r>
              <a:rPr lang="en-US" sz="1200" b="0" i="0" kern="1200">
                <a:solidFill>
                  <a:schemeClr val="tx1"/>
                </a:solidFill>
                <a:effectLst/>
                <a:latin typeface="+mn-lt"/>
                <a:ea typeface="+mn-ea"/>
                <a:cs typeface="+mn-cs"/>
              </a:rPr>
              <a:t>Status codes are three-digit numbers that each have a unique meaning. When used correctly in an API, this little number can communicate a lot of info to the client.</a:t>
            </a:r>
          </a:p>
          <a:p>
            <a:r>
              <a:rPr lang="en-US"/>
              <a:t>Ex: 404, </a:t>
            </a:r>
            <a:r>
              <a:rPr lang="en-US" sz="1200" b="0" i="0" kern="1200">
                <a:solidFill>
                  <a:schemeClr val="tx1"/>
                </a:solidFill>
                <a:effectLst/>
                <a:latin typeface="+mn-lt"/>
                <a:ea typeface="+mn-ea"/>
                <a:cs typeface="+mn-cs"/>
              </a:rPr>
              <a:t>The status code behind this response is 404, which means "Not Found." Whenever the client makes a request for a resource that does not exist, the server responds with a 404 status code to let the client know: "that resource doesn't exist, so please don't ask for it again!"</a:t>
            </a:r>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8</a:t>
            </a:fld>
            <a:endParaRPr lang="en-US"/>
          </a:p>
        </p:txBody>
      </p:sp>
    </p:spTree>
    <p:extLst>
      <p:ext uri="{BB962C8B-B14F-4D97-AF65-F5344CB8AC3E}">
        <p14:creationId xmlns:p14="http://schemas.microsoft.com/office/powerpoint/2010/main" val="107252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Ideally, you should use the </a:t>
            </a:r>
            <a:r>
              <a:rPr lang="en-US" sz="1200" b="0" i="0" kern="1200" err="1">
                <a:solidFill>
                  <a:schemeClr val="tx1"/>
                </a:solidFill>
                <a:effectLst/>
                <a:latin typeface="+mn-lt"/>
                <a:ea typeface="+mn-ea"/>
                <a:cs typeface="+mn-cs"/>
              </a:rPr>
              <a:t>accessKey</a:t>
            </a:r>
            <a:r>
              <a:rPr lang="en-US" sz="1200" b="0" i="0" kern="1200">
                <a:solidFill>
                  <a:schemeClr val="tx1"/>
                </a:solidFill>
                <a:effectLst/>
                <a:latin typeface="+mn-lt"/>
                <a:ea typeface="+mn-ea"/>
                <a:cs typeface="+mn-cs"/>
              </a:rPr>
              <a:t> and </a:t>
            </a:r>
            <a:r>
              <a:rPr lang="en-US" sz="1200" b="0" i="0" kern="1200" err="1">
                <a:solidFill>
                  <a:schemeClr val="tx1"/>
                </a:solidFill>
                <a:effectLst/>
                <a:latin typeface="+mn-lt"/>
                <a:ea typeface="+mn-ea"/>
                <a:cs typeface="+mn-cs"/>
              </a:rPr>
              <a:t>secretKey</a:t>
            </a:r>
            <a:r>
              <a:rPr lang="en-US" sz="1200" b="0" i="0" kern="1200">
                <a:solidFill>
                  <a:schemeClr val="tx1"/>
                </a:solidFill>
                <a:effectLst/>
                <a:latin typeface="+mn-lt"/>
                <a:ea typeface="+mn-ea"/>
                <a:cs typeface="+mn-cs"/>
              </a:rPr>
              <a:t> of an Admin user so you don’t face any restrictions associated with other user roles like Marketing Users or Sales User.</a:t>
            </a:r>
          </a:p>
          <a:p>
            <a:r>
              <a:rPr lang="en-US" sz="1200" b="0" i="0" kern="1200">
                <a:solidFill>
                  <a:schemeClr val="tx1"/>
                </a:solidFill>
                <a:effectLst/>
                <a:latin typeface="+mn-lt"/>
                <a:ea typeface="+mn-ea"/>
                <a:cs typeface="+mn-cs"/>
              </a:rPr>
              <a:t>Make sure that you use the API keys of an active user. If a user leaves your organization and you deactivate the user, the API keys are also deactivated and API calls with those keys will fail.</a:t>
            </a:r>
          </a:p>
          <a:p>
            <a:r>
              <a:rPr lang="en-US" sz="1200" b="0" i="0" kern="1200">
                <a:solidFill>
                  <a:schemeClr val="tx1"/>
                </a:solidFill>
                <a:effectLst/>
                <a:latin typeface="+mn-lt"/>
                <a:ea typeface="+mn-ea"/>
                <a:cs typeface="+mn-cs"/>
              </a:rPr>
              <a:t>If your keys are incorrect, then you’ll receive a “</a:t>
            </a:r>
            <a:r>
              <a:rPr lang="en-US" sz="1200" b="1" i="0" kern="1200">
                <a:solidFill>
                  <a:schemeClr val="tx1"/>
                </a:solidFill>
                <a:effectLst/>
                <a:latin typeface="+mn-lt"/>
                <a:ea typeface="+mn-ea"/>
                <a:cs typeface="+mn-cs"/>
              </a:rPr>
              <a:t>401 Unauthorized” </a:t>
            </a:r>
            <a:r>
              <a:rPr lang="en-US" sz="1200" b="0" i="0" kern="1200">
                <a:solidFill>
                  <a:schemeClr val="tx1"/>
                </a:solidFill>
                <a:effectLst/>
                <a:latin typeface="+mn-lt"/>
                <a:ea typeface="+mn-ea"/>
                <a:cs typeface="+mn-cs"/>
              </a:rPr>
              <a:t>response.</a:t>
            </a:r>
          </a:p>
          <a:p>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10</a:t>
            </a:fld>
            <a:endParaRPr lang="en-US"/>
          </a:p>
        </p:txBody>
      </p:sp>
    </p:spTree>
    <p:extLst>
      <p:ext uri="{BB962C8B-B14F-4D97-AF65-F5344CB8AC3E}">
        <p14:creationId xmlns:p14="http://schemas.microsoft.com/office/powerpoint/2010/main" val="325345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12</a:t>
            </a:fld>
            <a:endParaRPr lang="en-US"/>
          </a:p>
        </p:txBody>
      </p:sp>
    </p:spTree>
    <p:extLst>
      <p:ext uri="{BB962C8B-B14F-4D97-AF65-F5344CB8AC3E}">
        <p14:creationId xmlns:p14="http://schemas.microsoft.com/office/powerpoint/2010/main" val="391605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PHP is currently available language</a:t>
            </a:r>
          </a:p>
        </p:txBody>
      </p:sp>
      <p:sp>
        <p:nvSpPr>
          <p:cNvPr id="4" name="Slide Number Placeholder 3"/>
          <p:cNvSpPr>
            <a:spLocks noGrp="1"/>
          </p:cNvSpPr>
          <p:nvPr>
            <p:ph type="sldNum" sz="quarter" idx="5"/>
          </p:nvPr>
        </p:nvSpPr>
        <p:spPr/>
        <p:txBody>
          <a:bodyPr/>
          <a:lstStyle/>
          <a:p>
            <a:fld id="{2A6DD2D1-455E-467A-86FC-FFA69B8B4D69}" type="slidenum">
              <a:rPr lang="en-US" smtClean="0"/>
              <a:t>15</a:t>
            </a:fld>
            <a:endParaRPr lang="en-US"/>
          </a:p>
        </p:txBody>
      </p:sp>
    </p:spTree>
    <p:extLst>
      <p:ext uri="{BB962C8B-B14F-4D97-AF65-F5344CB8AC3E}">
        <p14:creationId xmlns:p14="http://schemas.microsoft.com/office/powerpoint/2010/main" val="414526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a:solidFill>
                  <a:schemeClr val="tx1"/>
                </a:solidFill>
                <a:effectLst/>
                <a:latin typeface="+mn-lt"/>
                <a:ea typeface="+mn-ea"/>
                <a:cs typeface="+mn-cs"/>
              </a:rPr>
              <a:t>Different kinds of API in </a:t>
            </a:r>
            <a:r>
              <a:rPr lang="en-US" sz="1200" b="1" i="0" u="none" strike="noStrike" kern="1200" err="1">
                <a:solidFill>
                  <a:schemeClr val="tx1"/>
                </a:solidFill>
                <a:effectLst/>
                <a:latin typeface="+mn-lt"/>
                <a:ea typeface="+mn-ea"/>
                <a:cs typeface="+mn-cs"/>
              </a:rPr>
              <a:t>LeadSquared</a:t>
            </a:r>
            <a:r>
              <a:rPr lang="en-US" sz="1200" b="1" i="0" u="none" strike="noStrike"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Lead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Lead Activity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Sales Activity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List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Task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User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Sales Group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Team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Account (Company)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Account Activity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Entity Sharing</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Tag Management</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Email Marketing</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Landing Pages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Telephony</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Custom Tabs &amp; Actions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Custom Menus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Notifications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Portal API</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Analytics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Lapps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Webhooks</a:t>
            </a:r>
            <a:endParaRPr lang="en-US" sz="1200" b="0" i="0" kern="1200">
              <a:solidFill>
                <a:schemeClr val="tx1"/>
              </a:solidFill>
              <a:effectLst/>
              <a:latin typeface="+mn-lt"/>
              <a:ea typeface="+mn-ea"/>
              <a:cs typeface="+mn-cs"/>
            </a:endParaRPr>
          </a:p>
          <a:p>
            <a:r>
              <a:rPr lang="en-US" sz="1200" b="1" i="0" u="none" strike="noStrike" kern="1200">
                <a:solidFill>
                  <a:schemeClr val="tx1"/>
                </a:solidFill>
                <a:effectLst/>
                <a:latin typeface="+mn-lt"/>
                <a:ea typeface="+mn-ea"/>
                <a:cs typeface="+mn-cs"/>
              </a:rPr>
              <a:t>Scripts</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A6DD2D1-455E-467A-86FC-FFA69B8B4D69}" type="slidenum">
              <a:rPr lang="en-US" smtClean="0"/>
              <a:t>16</a:t>
            </a:fld>
            <a:endParaRPr lang="en-US"/>
          </a:p>
        </p:txBody>
      </p:sp>
    </p:spTree>
    <p:extLst>
      <p:ext uri="{BB962C8B-B14F-4D97-AF65-F5344CB8AC3E}">
        <p14:creationId xmlns:p14="http://schemas.microsoft.com/office/powerpoint/2010/main" val="414779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212529"/>
                </a:solidFill>
                <a:effectLst/>
                <a:latin typeface="+mn-lt"/>
              </a:rPr>
              <a:t>Prerequisites</a:t>
            </a:r>
          </a:p>
          <a:p>
            <a:pPr algn="l">
              <a:buFont typeface="Arial" panose="020B0604020202020204" pitchFamily="34" charset="0"/>
              <a:buChar char="•"/>
            </a:pPr>
            <a:r>
              <a:rPr lang="en-US" b="0" i="0">
                <a:solidFill>
                  <a:srgbClr val="212529"/>
                </a:solidFill>
                <a:effectLst/>
                <a:latin typeface="+mn-lt"/>
              </a:rPr>
              <a:t>You must be an admin user.</a:t>
            </a:r>
          </a:p>
          <a:p>
            <a:pPr algn="l">
              <a:buFont typeface="Arial" panose="020B0604020202020204" pitchFamily="34" charset="0"/>
              <a:buChar char="•"/>
            </a:pPr>
            <a:r>
              <a:rPr lang="en-US" b="0" i="0">
                <a:solidFill>
                  <a:srgbClr val="212529"/>
                </a:solidFill>
                <a:effectLst/>
                <a:latin typeface="+mn-lt"/>
              </a:rPr>
              <a:t>You must have a webhook URL you want to send data to.</a:t>
            </a:r>
          </a:p>
          <a:p>
            <a:endParaRPr lang="en-US">
              <a:latin typeface="+mn-lt"/>
            </a:endParaRPr>
          </a:p>
          <a:p>
            <a:r>
              <a:rPr lang="en-US" b="1" i="0">
                <a:solidFill>
                  <a:srgbClr val="222222"/>
                </a:solidFill>
                <a:effectLst/>
                <a:latin typeface="+mn-lt"/>
              </a:rPr>
              <a:t>Webhooks</a:t>
            </a:r>
            <a:r>
              <a:rPr lang="en-US" b="0" i="0">
                <a:solidFill>
                  <a:srgbClr val="222222"/>
                </a:solidFill>
                <a:effectLst/>
                <a:latin typeface="+mn-lt"/>
              </a:rPr>
              <a:t> typically are used to connect two different applications. </a:t>
            </a:r>
          </a:p>
          <a:p>
            <a:r>
              <a:rPr lang="en-US" b="0" i="0">
                <a:solidFill>
                  <a:srgbClr val="222222"/>
                </a:solidFill>
                <a:effectLst/>
                <a:latin typeface="+mn-lt"/>
              </a:rPr>
              <a:t>When an event happens on the trigger application, it serializes data about that event and sends it to a </a:t>
            </a:r>
            <a:r>
              <a:rPr lang="en-US" b="1" i="0">
                <a:solidFill>
                  <a:srgbClr val="222222"/>
                </a:solidFill>
                <a:effectLst/>
                <a:latin typeface="+mn-lt"/>
              </a:rPr>
              <a:t>webhook</a:t>
            </a:r>
            <a:r>
              <a:rPr lang="en-US" b="0" i="0">
                <a:solidFill>
                  <a:srgbClr val="222222"/>
                </a:solidFill>
                <a:effectLst/>
                <a:latin typeface="+mn-lt"/>
              </a:rPr>
              <a:t> URL from the action application—the one you want to do something based on the data from the first application.</a:t>
            </a:r>
            <a:endParaRPr lang="en-US">
              <a:latin typeface="+mn-lt"/>
            </a:endParaRPr>
          </a:p>
        </p:txBody>
      </p:sp>
      <p:sp>
        <p:nvSpPr>
          <p:cNvPr id="4" name="Slide Number Placeholder 3"/>
          <p:cNvSpPr>
            <a:spLocks noGrp="1"/>
          </p:cNvSpPr>
          <p:nvPr>
            <p:ph type="sldNum" sz="quarter" idx="5"/>
          </p:nvPr>
        </p:nvSpPr>
        <p:spPr/>
        <p:txBody>
          <a:bodyPr/>
          <a:lstStyle/>
          <a:p>
            <a:fld id="{E115DE54-B5E7-4660-B899-864F97DAF7E5}" type="slidenum">
              <a:rPr lang="en-US" smtClean="0"/>
              <a:t>18</a:t>
            </a:fld>
            <a:endParaRPr lang="en-US"/>
          </a:p>
        </p:txBody>
      </p:sp>
    </p:spTree>
    <p:extLst>
      <p:ext uri="{BB962C8B-B14F-4D97-AF65-F5344CB8AC3E}">
        <p14:creationId xmlns:p14="http://schemas.microsoft.com/office/powerpoint/2010/main" val="3914355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9" name="Group 18"/>
          <p:cNvGrpSpPr/>
          <p:nvPr userDrawn="1"/>
        </p:nvGrpSpPr>
        <p:grpSpPr>
          <a:xfrm>
            <a:off x="1684059" y="2532185"/>
            <a:ext cx="1762526" cy="3404381"/>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bg2">
                <a:lumMod val="75000"/>
                <a:lumOff val="25000"/>
              </a:schemeClr>
            </a:solidFill>
            <a:ln>
              <a:noFill/>
            </a:ln>
          </p:spPr>
        </p:sp>
        <p:sp>
          <p:nvSpPr>
            <p:cNvPr id="24" name="Freeform 9"/>
            <p:cNvSpPr/>
            <p:nvPr userDrawn="1"/>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bg1">
                <a:lumMod val="50000"/>
                <a:lumOff val="50000"/>
                <a:alpha val="62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bg2">
                <a:lumMod val="75000"/>
                <a:lumOff val="25000"/>
              </a:schemeClr>
            </a:solidFill>
            <a:ln>
              <a:noFill/>
            </a:ln>
          </p:spPr>
        </p:sp>
      </p:grpSp>
      <p:sp>
        <p:nvSpPr>
          <p:cNvPr id="5" name="Footer Placeholder 4"/>
          <p:cNvSpPr>
            <a:spLocks noGrp="1"/>
          </p:cNvSpPr>
          <p:nvPr>
            <p:ph type="ftr" sz="quarter" idx="11"/>
          </p:nvPr>
        </p:nvSpPr>
        <p:spPr>
          <a:xfrm>
            <a:off x="5561012" y="6375652"/>
            <a:ext cx="4095444"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DEBD7676-837D-492C-8D3E-83CE2CDC09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577" y="2251999"/>
            <a:ext cx="1965428" cy="1031850"/>
          </a:xfrm>
          <a:prstGeom prst="rect">
            <a:avLst/>
          </a:prstGeom>
        </p:spPr>
      </p:pic>
    </p:spTree>
    <p:extLst>
      <p:ext uri="{BB962C8B-B14F-4D97-AF65-F5344CB8AC3E}">
        <p14:creationId xmlns:p14="http://schemas.microsoft.com/office/powerpoint/2010/main" val="36797183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72279" y="2526325"/>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6D30A46A-D449-4F68-861D-D6C4558CF128}"/>
              </a:ext>
            </a:extLst>
          </p:cNvPr>
          <p:cNvSpPr/>
          <p:nvPr userDrawn="1"/>
        </p:nvSpPr>
        <p:spPr>
          <a:xfrm>
            <a:off x="2541903" y="4676459"/>
            <a:ext cx="8961120" cy="45720"/>
          </a:xfrm>
          <a:prstGeom prst="rect">
            <a:avLst/>
          </a:prstGeom>
          <a:solidFill>
            <a:srgbClr val="0070C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699093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Ref idx="1003">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2709" y="1330013"/>
            <a:ext cx="5394960" cy="447173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330014"/>
            <a:ext cx="5394960" cy="4471738"/>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9" name="Footer Placeholder 4">
            <a:extLst>
              <a:ext uri="{FF2B5EF4-FFF2-40B4-BE49-F238E27FC236}">
                <a16:creationId xmlns:a16="http://schemas.microsoft.com/office/drawing/2014/main" id="{0FBB72F1-D272-4868-92DF-7CAF5FD3399E}"/>
              </a:ext>
            </a:extLst>
          </p:cNvPr>
          <p:cNvSpPr>
            <a:spLocks noGrp="1"/>
          </p:cNvSpPr>
          <p:nvPr>
            <p:ph type="ftr" sz="quarter" idx="11"/>
          </p:nvPr>
        </p:nvSpPr>
        <p:spPr>
          <a:xfrm>
            <a:off x="562709" y="6378641"/>
            <a:ext cx="708417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10" name="Title 1">
            <a:extLst>
              <a:ext uri="{FF2B5EF4-FFF2-40B4-BE49-F238E27FC236}">
                <a16:creationId xmlns:a16="http://schemas.microsoft.com/office/drawing/2014/main" id="{02A46F77-9335-4F48-9011-D5F4F07D0E10}"/>
              </a:ext>
            </a:extLst>
          </p:cNvPr>
          <p:cNvSpPr>
            <a:spLocks noGrp="1"/>
          </p:cNvSpPr>
          <p:nvPr>
            <p:ph type="title"/>
          </p:nvPr>
        </p:nvSpPr>
        <p:spPr>
          <a:xfrm>
            <a:off x="0" y="316030"/>
            <a:ext cx="12192000" cy="774832"/>
          </a:xfrm>
        </p:spPr>
        <p:txBody>
          <a:bodyPr/>
          <a:lstStyle>
            <a:lvl1pPr>
              <a:defRPr/>
            </a:lvl1pPr>
          </a:lstStyle>
          <a:p>
            <a:r>
              <a:rPr lang="en-US"/>
              <a:t>Click to edit Master title style</a:t>
            </a:r>
          </a:p>
        </p:txBody>
      </p:sp>
      <p:sp>
        <p:nvSpPr>
          <p:cNvPr id="11" name="Rectangle 10">
            <a:extLst>
              <a:ext uri="{FF2B5EF4-FFF2-40B4-BE49-F238E27FC236}">
                <a16:creationId xmlns:a16="http://schemas.microsoft.com/office/drawing/2014/main" id="{A31675E0-521D-420B-BF2A-4B32FEBEFF23}"/>
              </a:ext>
            </a:extLst>
          </p:cNvPr>
          <p:cNvSpPr/>
          <p:nvPr userDrawn="1"/>
        </p:nvSpPr>
        <p:spPr>
          <a:xfrm>
            <a:off x="652" y="1187578"/>
            <a:ext cx="12184659" cy="4572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2676474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84310" y="2658533"/>
            <a:ext cx="489505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7967" y="2667000"/>
            <a:ext cx="489505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5A0CAA7F-1E08-4472-9395-C5F9EAD2D4A7}"/>
              </a:ext>
            </a:extLst>
          </p:cNvPr>
          <p:cNvSpPr/>
          <p:nvPr userDrawn="1"/>
        </p:nvSpPr>
        <p:spPr>
          <a:xfrm>
            <a:off x="1484310" y="2535115"/>
            <a:ext cx="10012680" cy="4572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4737502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DC3B7929-928C-4092-BE28-9D7F7CB63899}"/>
              </a:ext>
            </a:extLst>
          </p:cNvPr>
          <p:cNvSpPr/>
          <p:nvPr userDrawn="1"/>
        </p:nvSpPr>
        <p:spPr>
          <a:xfrm>
            <a:off x="1484310" y="2535115"/>
            <a:ext cx="10012680" cy="4572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053791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Ref idx="1002">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1338120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t">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9545643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5404477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ic 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4479001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1466565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bg>
      <p:bgRef idx="1002">
        <a:schemeClr val="bg1"/>
      </p:bgRef>
    </p:bg>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208212" y="3574999"/>
            <a:ext cx="8990012"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101999"/>
            <a:ext cx="10018711" cy="1689201"/>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854548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1" y="385547"/>
            <a:ext cx="10018713" cy="965579"/>
          </a:xfrm>
        </p:spPr>
        <p:txBody>
          <a:bodyPr/>
          <a:lstStyle/>
          <a:p>
            <a:r>
              <a:rPr lang="en-US"/>
              <a:t>Click to edit Master title style</a:t>
            </a:r>
          </a:p>
        </p:txBody>
      </p:sp>
      <p:sp>
        <p:nvSpPr>
          <p:cNvPr id="3" name="Content Placeholder 2"/>
          <p:cNvSpPr>
            <a:spLocks noGrp="1"/>
          </p:cNvSpPr>
          <p:nvPr>
            <p:ph idx="1"/>
          </p:nvPr>
        </p:nvSpPr>
        <p:spPr>
          <a:xfrm>
            <a:off x="1484310" y="1547872"/>
            <a:ext cx="10018713" cy="4388903"/>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a:xfrm>
            <a:off x="10945823" y="6375652"/>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1E0D763F-83BB-4ED2-BD86-FC90F4B814E2}"/>
              </a:ext>
            </a:extLst>
          </p:cNvPr>
          <p:cNvSpPr/>
          <p:nvPr userDrawn="1"/>
        </p:nvSpPr>
        <p:spPr>
          <a:xfrm>
            <a:off x="1484310" y="1415989"/>
            <a:ext cx="10012680" cy="45720"/>
          </a:xfrm>
          <a:prstGeom prst="rect">
            <a:avLst/>
          </a:prstGeom>
          <a:solidFill>
            <a:srgbClr val="0070C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0426302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6002005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bg>
      <p:bgRef idx="1002">
        <a:schemeClr val="bg1"/>
      </p:bgRef>
    </p:bg>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Corbel" panose="020B0503020204020204"/>
                <a:ea typeface="+mn-ea"/>
                <a:cs typeface="+mn-cs"/>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a:ln w="3175" cmpd="sng">
                  <a:noFill/>
                </a:ln>
                <a:solidFill>
                  <a:prstClr val="black"/>
                </a:solidFill>
                <a:effectLst/>
                <a:uLnTx/>
                <a:uFillTx/>
                <a:latin typeface="Corbel" panose="020B0503020204020204"/>
                <a:ea typeface="+mn-ea"/>
                <a:cs typeface="+mn-cs"/>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3102515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7117455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496426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2">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3460836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Caption">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F519-09A8-4EA5-8932-638BB6C20D88}"/>
              </a:ext>
            </a:extLst>
          </p:cNvPr>
          <p:cNvSpPr>
            <a:spLocks noGrp="1"/>
          </p:cNvSpPr>
          <p:nvPr>
            <p:ph type="title"/>
          </p:nvPr>
        </p:nvSpPr>
        <p:spPr>
          <a:xfrm>
            <a:off x="1575583" y="457200"/>
            <a:ext cx="405457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6F710-D1D1-4506-BCD5-BDEFD57F104C}"/>
              </a:ext>
            </a:extLst>
          </p:cNvPr>
          <p:cNvSpPr>
            <a:spLocks noGrp="1"/>
          </p:cNvSpPr>
          <p:nvPr>
            <p:ph idx="1"/>
          </p:nvPr>
        </p:nvSpPr>
        <p:spPr>
          <a:xfrm>
            <a:off x="5824024" y="457201"/>
            <a:ext cx="5531363" cy="5403850"/>
          </a:xfrm>
        </p:spPr>
        <p:txBody>
          <a:bodyPr anchor="t"/>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6F6241-4625-4A00-9930-CD5C4F12E757}"/>
              </a:ext>
            </a:extLst>
          </p:cNvPr>
          <p:cNvSpPr>
            <a:spLocks noGrp="1"/>
          </p:cNvSpPr>
          <p:nvPr>
            <p:ph type="body" sz="half" idx="2"/>
          </p:nvPr>
        </p:nvSpPr>
        <p:spPr>
          <a:xfrm>
            <a:off x="1575583" y="2264898"/>
            <a:ext cx="4054572" cy="36040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A664AF3-4144-45E0-ACA5-9AB3E6B5A2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8" name="Footer Placeholder 4">
            <a:extLst>
              <a:ext uri="{FF2B5EF4-FFF2-40B4-BE49-F238E27FC236}">
                <a16:creationId xmlns:a16="http://schemas.microsoft.com/office/drawing/2014/main" id="{B92491E7-7BB1-47B8-9C93-70B1AA33DCEC}"/>
              </a:ext>
            </a:extLst>
          </p:cNvPr>
          <p:cNvSpPr>
            <a:spLocks noGrp="1"/>
          </p:cNvSpPr>
          <p:nvPr>
            <p:ph type="ftr" sz="quarter" idx="11"/>
          </p:nvPr>
        </p:nvSpPr>
        <p:spPr>
          <a:xfrm>
            <a:off x="2572279" y="6375653"/>
            <a:ext cx="708417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Tree>
    <p:extLst>
      <p:ext uri="{BB962C8B-B14F-4D97-AF65-F5344CB8AC3E}">
        <p14:creationId xmlns:p14="http://schemas.microsoft.com/office/powerpoint/2010/main" val="296130135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2B9F-16D8-4235-B3C7-0A30342A5C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F037F4-628F-4018-9394-66B5F7B99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8B7A60-5A69-4A12-AE52-4A1AF733A8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7C477E-783F-4F11-BD38-B12450347E4D}"/>
              </a:ext>
            </a:extLst>
          </p:cNvPr>
          <p:cNvSpPr>
            <a:spLocks noGrp="1"/>
          </p:cNvSpPr>
          <p:nvPr>
            <p:ph type="ftr" sz="quarter" idx="11"/>
          </p:nvPr>
        </p:nvSpPr>
        <p:spPr/>
        <p:txBody>
          <a:bodyPr/>
          <a:lstStyle/>
          <a:p>
            <a:r>
              <a:rPr lang="en-US"/>
              <a:t>Copyright © 2020 LeadSquared, MarketXpander Services Pvt. Ltd.</a:t>
            </a:r>
          </a:p>
        </p:txBody>
      </p:sp>
      <p:sp>
        <p:nvSpPr>
          <p:cNvPr id="6" name="Slide Number Placeholder 5">
            <a:extLst>
              <a:ext uri="{FF2B5EF4-FFF2-40B4-BE49-F238E27FC236}">
                <a16:creationId xmlns:a16="http://schemas.microsoft.com/office/drawing/2014/main" id="{BBA6E39F-B914-4F34-9293-922CD1DF64DE}"/>
              </a:ext>
            </a:extLst>
          </p:cNvPr>
          <p:cNvSpPr>
            <a:spLocks noGrp="1"/>
          </p:cNvSpPr>
          <p:nvPr>
            <p:ph type="sldNum" sz="quarter" idx="12"/>
          </p:nvPr>
        </p:nvSpPr>
        <p:spPr/>
        <p:txBody>
          <a:bodyPr/>
          <a:lstStyle/>
          <a:p>
            <a:fld id="{08FD3A82-2740-48CB-BDD4-4774740D8FD1}" type="slidenum">
              <a:rPr lang="en-US" smtClean="0"/>
              <a:t>‹#›</a:t>
            </a:fld>
            <a:endParaRPr lang="en-US"/>
          </a:p>
        </p:txBody>
      </p:sp>
    </p:spTree>
    <p:extLst>
      <p:ext uri="{BB962C8B-B14F-4D97-AF65-F5344CB8AC3E}">
        <p14:creationId xmlns:p14="http://schemas.microsoft.com/office/powerpoint/2010/main" val="424957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073A5-F469-45F9-8BF1-4109D789152E}"/>
              </a:ext>
            </a:extLst>
          </p:cNvPr>
          <p:cNvSpPr>
            <a:spLocks noGrp="1"/>
          </p:cNvSpPr>
          <p:nvPr>
            <p:ph type="title"/>
          </p:nvPr>
        </p:nvSpPr>
        <p:spPr>
          <a:xfrm>
            <a:off x="0" y="316030"/>
            <a:ext cx="12192000" cy="774832"/>
          </a:xfrm>
        </p:spPr>
        <p:txBody>
          <a:bodyPr/>
          <a:lstStyle>
            <a:lvl1pPr>
              <a:defRPr/>
            </a:lvl1pPr>
          </a:lstStyle>
          <a:p>
            <a:r>
              <a:rPr lang="en-US"/>
              <a:t>Click to edit Master title style</a:t>
            </a:r>
          </a:p>
        </p:txBody>
      </p:sp>
      <p:sp>
        <p:nvSpPr>
          <p:cNvPr id="9" name="Rectangle 8">
            <a:extLst>
              <a:ext uri="{FF2B5EF4-FFF2-40B4-BE49-F238E27FC236}">
                <a16:creationId xmlns:a16="http://schemas.microsoft.com/office/drawing/2014/main" id="{40B794F5-BEC6-4E4C-A57D-7D271C0ACE29}"/>
              </a:ext>
            </a:extLst>
          </p:cNvPr>
          <p:cNvSpPr/>
          <p:nvPr userDrawn="1"/>
        </p:nvSpPr>
        <p:spPr>
          <a:xfrm>
            <a:off x="652" y="1187578"/>
            <a:ext cx="12184659" cy="45720"/>
          </a:xfrm>
          <a:prstGeom prst="rect">
            <a:avLst/>
          </a:prstGeom>
          <a:solidFill>
            <a:srgbClr val="0070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56649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4937760" y="1809199"/>
            <a:ext cx="6565263" cy="1761978"/>
          </a:xfrm>
        </p:spPr>
        <p:txBody>
          <a:bodyPr/>
          <a:lstStyle>
            <a:lvl1pPr algn="l">
              <a:defRPr>
                <a:latin typeface="Franklin Gothic Heavy" panose="020B0903020102020204" pitchFamily="34" charset="0"/>
              </a:defRPr>
            </a:lvl1pPr>
          </a:lstStyle>
          <a:p>
            <a:r>
              <a:rPr lang="en-US"/>
              <a:t>Introduction</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Lecturer">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68510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5486398" y="928212"/>
            <a:ext cx="6016624" cy="1761978"/>
          </a:xfrm>
        </p:spPr>
        <p:txBody>
          <a:bodyPr/>
          <a:lstStyle>
            <a:lvl1pPr algn="l">
              <a:defRPr>
                <a:latin typeface="Franklin Gothic Heavy" panose="020B0903020102020204" pitchFamily="34" charset="0"/>
              </a:defRPr>
            </a:lvl1pPr>
          </a:lstStyle>
          <a:p>
            <a:r>
              <a:rPr lang="en-US"/>
              <a:t>Demo</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ubtitle 2">
            <a:extLst>
              <a:ext uri="{FF2B5EF4-FFF2-40B4-BE49-F238E27FC236}">
                <a16:creationId xmlns:a16="http://schemas.microsoft.com/office/drawing/2014/main" id="{EFF50D91-F540-48CD-8FAA-B78B242810D0}"/>
              </a:ext>
            </a:extLst>
          </p:cNvPr>
          <p:cNvSpPr>
            <a:spLocks noGrp="1"/>
          </p:cNvSpPr>
          <p:nvPr>
            <p:ph type="subTitle" idx="1" hasCustomPrompt="1"/>
          </p:nvPr>
        </p:nvSpPr>
        <p:spPr>
          <a:xfrm>
            <a:off x="5486398" y="2813538"/>
            <a:ext cx="6016624" cy="3263705"/>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Agenda</a:t>
            </a: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Teacher">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206010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5486398" y="928212"/>
            <a:ext cx="6016624" cy="1761978"/>
          </a:xfrm>
        </p:spPr>
        <p:txBody>
          <a:bodyPr/>
          <a:lstStyle>
            <a:lvl1pPr algn="l">
              <a:defRPr>
                <a:latin typeface="Franklin Gothic Heavy" panose="020B0903020102020204" pitchFamily="34" charset="0"/>
              </a:defRPr>
            </a:lvl1pPr>
          </a:lstStyle>
          <a:p>
            <a:r>
              <a:rPr lang="en-US"/>
              <a:t>Knowledge Check</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ubtitle 2">
            <a:extLst>
              <a:ext uri="{FF2B5EF4-FFF2-40B4-BE49-F238E27FC236}">
                <a16:creationId xmlns:a16="http://schemas.microsoft.com/office/drawing/2014/main" id="{EFF50D91-F540-48CD-8FAA-B78B242810D0}"/>
              </a:ext>
            </a:extLst>
          </p:cNvPr>
          <p:cNvSpPr>
            <a:spLocks noGrp="1"/>
          </p:cNvSpPr>
          <p:nvPr>
            <p:ph type="subTitle" idx="1" hasCustomPrompt="1"/>
          </p:nvPr>
        </p:nvSpPr>
        <p:spPr>
          <a:xfrm>
            <a:off x="5486398" y="2813538"/>
            <a:ext cx="6016624" cy="3263705"/>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Agenda</a:t>
            </a: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Brain in head">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99684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5486398" y="928212"/>
            <a:ext cx="6016624" cy="1761978"/>
          </a:xfrm>
        </p:spPr>
        <p:txBody>
          <a:bodyPr/>
          <a:lstStyle>
            <a:lvl1pPr algn="l">
              <a:defRPr>
                <a:latin typeface="Franklin Gothic Heavy" panose="020B0903020102020204" pitchFamily="34" charset="0"/>
              </a:defRPr>
            </a:lvl1pPr>
          </a:lstStyle>
          <a:p>
            <a:r>
              <a:rPr lang="en-US"/>
              <a:t>Questions</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ubtitle 2">
            <a:extLst>
              <a:ext uri="{FF2B5EF4-FFF2-40B4-BE49-F238E27FC236}">
                <a16:creationId xmlns:a16="http://schemas.microsoft.com/office/drawing/2014/main" id="{EFF50D91-F540-48CD-8FAA-B78B242810D0}"/>
              </a:ext>
            </a:extLst>
          </p:cNvPr>
          <p:cNvSpPr>
            <a:spLocks noGrp="1"/>
          </p:cNvSpPr>
          <p:nvPr>
            <p:ph type="subTitle" idx="1" hasCustomPrompt="1"/>
          </p:nvPr>
        </p:nvSpPr>
        <p:spPr>
          <a:xfrm>
            <a:off x="5486398" y="2813538"/>
            <a:ext cx="6016624" cy="3263705"/>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Agenda</a:t>
            </a: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Questions">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145859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5486398" y="928212"/>
            <a:ext cx="6016624" cy="1761978"/>
          </a:xfrm>
        </p:spPr>
        <p:txBody>
          <a:bodyPr/>
          <a:lstStyle>
            <a:lvl1pPr algn="l">
              <a:defRPr>
                <a:latin typeface="Franklin Gothic Heavy" panose="020B0903020102020204" pitchFamily="34" charset="0"/>
              </a:defRPr>
            </a:lvl1pPr>
          </a:lstStyle>
          <a:p>
            <a:r>
              <a:rPr lang="en-US"/>
              <a:t>Assignment</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ubtitle 2">
            <a:extLst>
              <a:ext uri="{FF2B5EF4-FFF2-40B4-BE49-F238E27FC236}">
                <a16:creationId xmlns:a16="http://schemas.microsoft.com/office/drawing/2014/main" id="{EFF50D91-F540-48CD-8FAA-B78B242810D0}"/>
              </a:ext>
            </a:extLst>
          </p:cNvPr>
          <p:cNvSpPr>
            <a:spLocks noGrp="1"/>
          </p:cNvSpPr>
          <p:nvPr>
            <p:ph type="subTitle" idx="1" hasCustomPrompt="1"/>
          </p:nvPr>
        </p:nvSpPr>
        <p:spPr>
          <a:xfrm>
            <a:off x="5486398" y="2813538"/>
            <a:ext cx="6016624" cy="3263705"/>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Agenda</a:t>
            </a: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Programmer">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72667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1F3E-B3EE-4E0E-9B17-EA48A6DD28A3}"/>
              </a:ext>
            </a:extLst>
          </p:cNvPr>
          <p:cNvSpPr>
            <a:spLocks noGrp="1"/>
          </p:cNvSpPr>
          <p:nvPr>
            <p:ph type="title" hasCustomPrompt="1"/>
          </p:nvPr>
        </p:nvSpPr>
        <p:spPr>
          <a:xfrm>
            <a:off x="5486398" y="928212"/>
            <a:ext cx="6016624" cy="1761978"/>
          </a:xfrm>
        </p:spPr>
        <p:txBody>
          <a:bodyPr/>
          <a:lstStyle>
            <a:lvl1pPr algn="l">
              <a:defRPr>
                <a:latin typeface="Franklin Gothic Heavy" panose="020B0903020102020204" pitchFamily="34" charset="0"/>
              </a:defRPr>
            </a:lvl1pPr>
          </a:lstStyle>
          <a:p>
            <a:r>
              <a:rPr lang="en-US"/>
              <a:t>Group Work</a:t>
            </a:r>
          </a:p>
        </p:txBody>
      </p:sp>
      <p:sp>
        <p:nvSpPr>
          <p:cNvPr id="4" name="Footer Placeholder 3">
            <a:extLst>
              <a:ext uri="{FF2B5EF4-FFF2-40B4-BE49-F238E27FC236}">
                <a16:creationId xmlns:a16="http://schemas.microsoft.com/office/drawing/2014/main" id="{38DFD811-A862-4F76-B55E-D58CAD91CC4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orbel" panose="020B0503020204020204"/>
                <a:ea typeface="+mn-ea"/>
                <a:cs typeface="+mn-cs"/>
              </a:rPr>
              <a:t>Copyright © 2020 LeadSquared, MarketXpander Services Pvt. Ltd.</a:t>
            </a:r>
          </a:p>
        </p:txBody>
      </p:sp>
      <p:sp>
        <p:nvSpPr>
          <p:cNvPr id="5" name="Slide Number Placeholder 4">
            <a:extLst>
              <a:ext uri="{FF2B5EF4-FFF2-40B4-BE49-F238E27FC236}">
                <a16:creationId xmlns:a16="http://schemas.microsoft.com/office/drawing/2014/main" id="{3CCB7A7A-8053-4CA4-A450-E628E787280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 name="Subtitle 2">
            <a:extLst>
              <a:ext uri="{FF2B5EF4-FFF2-40B4-BE49-F238E27FC236}">
                <a16:creationId xmlns:a16="http://schemas.microsoft.com/office/drawing/2014/main" id="{EFF50D91-F540-48CD-8FAA-B78B242810D0}"/>
              </a:ext>
            </a:extLst>
          </p:cNvPr>
          <p:cNvSpPr>
            <a:spLocks noGrp="1"/>
          </p:cNvSpPr>
          <p:nvPr>
            <p:ph type="subTitle" idx="1" hasCustomPrompt="1"/>
          </p:nvPr>
        </p:nvSpPr>
        <p:spPr>
          <a:xfrm>
            <a:off x="5486398" y="2813538"/>
            <a:ext cx="6016624" cy="3263705"/>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Agenda</a:t>
            </a:r>
          </a:p>
        </p:txBody>
      </p:sp>
      <p:sp>
        <p:nvSpPr>
          <p:cNvPr id="9" name="Oval 8">
            <a:extLst>
              <a:ext uri="{FF2B5EF4-FFF2-40B4-BE49-F238E27FC236}">
                <a16:creationId xmlns:a16="http://schemas.microsoft.com/office/drawing/2014/main" id="{00A07C19-1244-45F7-8E97-1ECE5AD2F49F}"/>
              </a:ext>
            </a:extLst>
          </p:cNvPr>
          <p:cNvSpPr/>
          <p:nvPr userDrawn="1"/>
        </p:nvSpPr>
        <p:spPr>
          <a:xfrm>
            <a:off x="1547444" y="1298989"/>
            <a:ext cx="2782399" cy="278239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Graphic 7" descr="Customer review">
            <a:extLst>
              <a:ext uri="{FF2B5EF4-FFF2-40B4-BE49-F238E27FC236}">
                <a16:creationId xmlns:a16="http://schemas.microsoft.com/office/drawing/2014/main" id="{53344D93-622D-4980-AE0A-BCAF2FD37C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04618" y="1556163"/>
            <a:ext cx="2268051" cy="2268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65602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24143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72279" y="6375653"/>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orbel" panose="020B0503020204020204"/>
                <a:ea typeface="+mn-ea"/>
                <a:cs typeface="+mn-cs"/>
              </a:rPr>
              <a:t>Copyright © 2020 LeadSquared, MarketXpander Services Pvt. Ltd.</a:t>
            </a:r>
          </a:p>
        </p:txBody>
      </p:sp>
      <p:sp>
        <p:nvSpPr>
          <p:cNvPr id="6" name="Slide Number Placeholder 5"/>
          <p:cNvSpPr>
            <a:spLocks noGrp="1"/>
          </p:cNvSpPr>
          <p:nvPr>
            <p:ph type="sldNum" sz="quarter" idx="4"/>
          </p:nvPr>
        </p:nvSpPr>
        <p:spPr>
          <a:xfrm>
            <a:off x="10951856" y="6375653"/>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5062889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Bahnschrift SemiBold" panose="020B05020402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Bahnschrift Light" panose="020B0502040204020203" pitchFamily="34" charset="0"/>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Bahnschrift Light" panose="020B0502040204020203" pitchFamily="34" charset="0"/>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Bahnschrift Light" panose="020B0502040204020203" pitchFamily="34" charset="0"/>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Bahnschrift Light" panose="020B0502040204020203" pitchFamily="34" charset="0"/>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Bahnschrift Light" panose="020B0502040204020203" pitchFamily="34" charset="0"/>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pidocs.leadsquared.co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photo/server-830753/"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iki.wdeditor.com/abou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zapier.com/learn/apis/chapter-2-protocols/#footnote-1"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stackoverflow.com/questions/13121531/multi-client-server-common-way-for-2-way-connection-in"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E72EE3-BED8-4203-9E93-6F519936CEB2}"/>
              </a:ext>
            </a:extLst>
          </p:cNvPr>
          <p:cNvSpPr txBox="1"/>
          <p:nvPr/>
        </p:nvSpPr>
        <p:spPr>
          <a:xfrm>
            <a:off x="2101269" y="2993293"/>
            <a:ext cx="4969630" cy="1077218"/>
          </a:xfrm>
          <a:prstGeom prst="rect">
            <a:avLst/>
          </a:prstGeom>
          <a:noFill/>
        </p:spPr>
        <p:txBody>
          <a:bodyPr wrap="none" rtlCol="0">
            <a:spAutoFit/>
          </a:bodyPr>
          <a:lstStyle/>
          <a:p>
            <a:r>
              <a:rPr lang="en-US" sz="3200" b="1">
                <a:solidFill>
                  <a:schemeClr val="bg1"/>
                </a:solidFill>
                <a:latin typeface="Bahnschrift SemiBold" panose="020B0502040204020203" pitchFamily="34" charset="0"/>
              </a:rPr>
              <a:t>Overview of Leadsquared</a:t>
            </a:r>
          </a:p>
          <a:p>
            <a:r>
              <a:rPr lang="en-US" sz="3200" b="1">
                <a:solidFill>
                  <a:schemeClr val="bg1"/>
                </a:solidFill>
                <a:latin typeface="Bahnschrift SemiBold" panose="020B0502040204020203" pitchFamily="34" charset="0"/>
              </a:rPr>
              <a:t>Development Topics</a:t>
            </a:r>
          </a:p>
        </p:txBody>
      </p:sp>
      <p:sp>
        <p:nvSpPr>
          <p:cNvPr id="2" name="Slide Number Placeholder 1">
            <a:extLst>
              <a:ext uri="{FF2B5EF4-FFF2-40B4-BE49-F238E27FC236}">
                <a16:creationId xmlns:a16="http://schemas.microsoft.com/office/drawing/2014/main" id="{5BFB259A-08A0-44A3-B8A4-94EB4596DE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white"/>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0220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F579A-3B6C-474C-90D2-51931447A4D6}"/>
              </a:ext>
            </a:extLst>
          </p:cNvPr>
          <p:cNvSpPr>
            <a:spLocks noGrp="1"/>
          </p:cNvSpPr>
          <p:nvPr>
            <p:ph type="title"/>
          </p:nvPr>
        </p:nvSpPr>
        <p:spPr/>
        <p:txBody>
          <a:bodyPr anchor="t">
            <a:normAutofit fontScale="90000"/>
          </a:bodyPr>
          <a:lstStyle/>
          <a:p>
            <a:r>
              <a:rPr lang="en-US" sz="5600"/>
              <a:t>Authentication : API Keys</a:t>
            </a:r>
          </a:p>
        </p:txBody>
      </p:sp>
      <p:sp>
        <p:nvSpPr>
          <p:cNvPr id="3" name="Content Placeholder 2">
            <a:extLst>
              <a:ext uri="{FF2B5EF4-FFF2-40B4-BE49-F238E27FC236}">
                <a16:creationId xmlns:a16="http://schemas.microsoft.com/office/drawing/2014/main" id="{7D684C27-4CB5-4E6F-93B9-8D27CD63E6C0}"/>
              </a:ext>
            </a:extLst>
          </p:cNvPr>
          <p:cNvSpPr>
            <a:spLocks noGrp="1"/>
          </p:cNvSpPr>
          <p:nvPr>
            <p:ph idx="4294967295"/>
          </p:nvPr>
        </p:nvSpPr>
        <p:spPr>
          <a:xfrm>
            <a:off x="116379" y="1486477"/>
            <a:ext cx="12192000" cy="2340894"/>
          </a:xfrm>
        </p:spPr>
        <p:txBody>
          <a:bodyPr anchor="ctr">
            <a:noAutofit/>
          </a:bodyPr>
          <a:lstStyle/>
          <a:p>
            <a:r>
              <a:rPr lang="en-US" sz="2000"/>
              <a:t>Every API call requires an </a:t>
            </a:r>
            <a:r>
              <a:rPr lang="en-US" sz="2000" b="1" err="1">
                <a:latin typeface="Times New Roman" panose="02020603050405020304" pitchFamily="18" charset="0"/>
                <a:cs typeface="Times New Roman" panose="02020603050405020304" pitchFamily="18" charset="0"/>
              </a:rPr>
              <a:t>accessKey</a:t>
            </a:r>
            <a:r>
              <a:rPr lang="en-US" sz="2000">
                <a:latin typeface="Times New Roman" panose="02020603050405020304" pitchFamily="18" charset="0"/>
                <a:cs typeface="Times New Roman" panose="02020603050405020304" pitchFamily="18" charset="0"/>
              </a:rPr>
              <a:t> and </a:t>
            </a:r>
            <a:r>
              <a:rPr lang="en-US" sz="2000" b="1" err="1">
                <a:latin typeface="Times New Roman" panose="02020603050405020304" pitchFamily="18" charset="0"/>
                <a:cs typeface="Times New Roman" panose="02020603050405020304" pitchFamily="18" charset="0"/>
              </a:rPr>
              <a:t>secretKey</a:t>
            </a:r>
            <a:r>
              <a:rPr lang="en-US" sz="2000" b="1">
                <a:latin typeface="Times New Roman" panose="02020603050405020304" pitchFamily="18" charset="0"/>
                <a:cs typeface="Times New Roman" panose="02020603050405020304" pitchFamily="18" charset="0"/>
              </a:rPr>
              <a:t> </a:t>
            </a:r>
            <a:r>
              <a:rPr lang="en-US" sz="2000"/>
              <a:t>to be passed in the API URL</a:t>
            </a:r>
            <a:r>
              <a:rPr lang="en-US" sz="2000" b="1"/>
              <a:t> </a:t>
            </a:r>
            <a:r>
              <a:rPr lang="en-US" sz="2000"/>
              <a:t>for authentication. </a:t>
            </a:r>
          </a:p>
          <a:p>
            <a:r>
              <a:rPr lang="en-US" sz="2000"/>
              <a:t>Any action performed using APIs uses the credentials of the user whose keys are passed.</a:t>
            </a:r>
          </a:p>
          <a:p>
            <a:r>
              <a:rPr lang="en-US" sz="2000"/>
              <a:t>These keys are unique for every user and carry many privileges, so be sure to keep them secret!</a:t>
            </a:r>
          </a:p>
          <a:p>
            <a:r>
              <a:rPr lang="en-US" sz="2000"/>
              <a:t>All API requests must be made over HTTPS. Calls made using plain HTTP will fail.</a:t>
            </a:r>
          </a:p>
          <a:p>
            <a:r>
              <a:rPr lang="en-US" sz="2000"/>
              <a:t>You can access your account’s </a:t>
            </a:r>
            <a:r>
              <a:rPr lang="en-US" sz="2000" err="1"/>
              <a:t>accesskey</a:t>
            </a:r>
            <a:r>
              <a:rPr lang="en-US" sz="2000"/>
              <a:t> and </a:t>
            </a:r>
            <a:r>
              <a:rPr lang="en-US" sz="2000" err="1"/>
              <a:t>secretkey</a:t>
            </a:r>
            <a:r>
              <a:rPr lang="en-US" sz="2000"/>
              <a:t> from Settings </a:t>
            </a:r>
            <a:r>
              <a:rPr lang="en-US" sz="2000">
                <a:sym typeface="Wingdings" panose="05000000000000000000" pitchFamily="2" charset="2"/>
              </a:rPr>
              <a:t> APIs and Webhooks   API Access keys</a:t>
            </a:r>
            <a:endParaRPr lang="en-US" sz="2000"/>
          </a:p>
        </p:txBody>
      </p:sp>
      <p:pic>
        <p:nvPicPr>
          <p:cNvPr id="6" name="Picture 5">
            <a:extLst>
              <a:ext uri="{FF2B5EF4-FFF2-40B4-BE49-F238E27FC236}">
                <a16:creationId xmlns:a16="http://schemas.microsoft.com/office/drawing/2014/main" id="{FB63CBE2-A83F-43B0-80A9-C4CC84764FEC}"/>
              </a:ext>
            </a:extLst>
          </p:cNvPr>
          <p:cNvPicPr>
            <a:picLocks noChangeAspect="1"/>
          </p:cNvPicPr>
          <p:nvPr/>
        </p:nvPicPr>
        <p:blipFill>
          <a:blip r:embed="rId3"/>
          <a:stretch>
            <a:fillRect/>
          </a:stretch>
        </p:blipFill>
        <p:spPr>
          <a:xfrm>
            <a:off x="2900582" y="4201076"/>
            <a:ext cx="6390836" cy="2340894"/>
          </a:xfrm>
          <a:prstGeom prst="rect">
            <a:avLst/>
          </a:prstGeom>
        </p:spPr>
      </p:pic>
      <p:sp>
        <p:nvSpPr>
          <p:cNvPr id="5" name="AutoShape 2" descr="Show Secret Key">
            <a:extLst>
              <a:ext uri="{FF2B5EF4-FFF2-40B4-BE49-F238E27FC236}">
                <a16:creationId xmlns:a16="http://schemas.microsoft.com/office/drawing/2014/main" id="{FA3E7CAC-E408-48C0-8A8F-9046B8E6F627}"/>
              </a:ext>
            </a:extLst>
          </p:cNvPr>
          <p:cNvSpPr>
            <a:spLocks noChangeAspect="1" noChangeArrowheads="1"/>
          </p:cNvSpPr>
          <p:nvPr/>
        </p:nvSpPr>
        <p:spPr bwMode="auto">
          <a:xfrm>
            <a:off x="6741621" y="45900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0988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44C0-3DFB-46FB-996D-E0B95051FFFE}"/>
              </a:ext>
            </a:extLst>
          </p:cNvPr>
          <p:cNvSpPr>
            <a:spLocks noGrp="1"/>
          </p:cNvSpPr>
          <p:nvPr>
            <p:ph type="title"/>
          </p:nvPr>
        </p:nvSpPr>
        <p:spPr>
          <a:xfrm>
            <a:off x="838200" y="365125"/>
            <a:ext cx="9804918" cy="1325563"/>
          </a:xfrm>
        </p:spPr>
        <p:txBody>
          <a:bodyPr>
            <a:normAutofit fontScale="90000"/>
          </a:bodyPr>
          <a:lstStyle/>
          <a:p>
            <a:br>
              <a:rPr lang="en-US" sz="4000">
                <a:solidFill>
                  <a:schemeClr val="bg1"/>
                </a:solidFill>
              </a:rPr>
            </a:br>
            <a:br>
              <a:rPr lang="en-US" sz="4000"/>
            </a:br>
            <a:r>
              <a:rPr lang="en-US" sz="4000"/>
              <a:t>HTTP Response Code</a:t>
            </a:r>
            <a:br>
              <a:rPr lang="en-US" sz="4000"/>
            </a:br>
            <a:br>
              <a:rPr lang="en-US" sz="2800">
                <a:solidFill>
                  <a:schemeClr val="bg1"/>
                </a:solidFill>
              </a:rPr>
            </a:br>
            <a:endParaRPr lang="en-US" sz="2800">
              <a:solidFill>
                <a:schemeClr val="bg1"/>
              </a:solidFill>
            </a:endParaRPr>
          </a:p>
        </p:txBody>
      </p:sp>
      <p:graphicFrame>
        <p:nvGraphicFramePr>
          <p:cNvPr id="6" name="Content Placeholder 5">
            <a:extLst>
              <a:ext uri="{FF2B5EF4-FFF2-40B4-BE49-F238E27FC236}">
                <a16:creationId xmlns:a16="http://schemas.microsoft.com/office/drawing/2014/main" id="{EF793BFE-2B8E-4540-A128-BFDD2E222331}"/>
              </a:ext>
            </a:extLst>
          </p:cNvPr>
          <p:cNvGraphicFramePr>
            <a:graphicFrameLocks noGrp="1"/>
          </p:cNvGraphicFramePr>
          <p:nvPr>
            <p:ph idx="1"/>
            <p:extLst>
              <p:ext uri="{D42A27DB-BD31-4B8C-83A1-F6EECF244321}">
                <p14:modId xmlns:p14="http://schemas.microsoft.com/office/powerpoint/2010/main" val="628424298"/>
              </p:ext>
            </p:extLst>
          </p:nvPr>
        </p:nvGraphicFramePr>
        <p:xfrm>
          <a:off x="1548882" y="1690688"/>
          <a:ext cx="10515600" cy="4169521"/>
        </p:xfrm>
        <a:graphic>
          <a:graphicData uri="http://schemas.openxmlformats.org/drawingml/2006/table">
            <a:tbl>
              <a:tblPr firstRow="1" bandRow="1">
                <a:tableStyleId>{3C2FFA5D-87B4-456A-9821-1D502468CF0F}</a:tableStyleId>
              </a:tblPr>
              <a:tblGrid>
                <a:gridCol w="2448142">
                  <a:extLst>
                    <a:ext uri="{9D8B030D-6E8A-4147-A177-3AD203B41FA5}">
                      <a16:colId xmlns:a16="http://schemas.microsoft.com/office/drawing/2014/main" val="3809398448"/>
                    </a:ext>
                  </a:extLst>
                </a:gridCol>
                <a:gridCol w="8067458">
                  <a:extLst>
                    <a:ext uri="{9D8B030D-6E8A-4147-A177-3AD203B41FA5}">
                      <a16:colId xmlns:a16="http://schemas.microsoft.com/office/drawing/2014/main" val="194411649"/>
                    </a:ext>
                  </a:extLst>
                </a:gridCol>
              </a:tblGrid>
              <a:tr h="402908">
                <a:tc>
                  <a:txBody>
                    <a:bodyPr/>
                    <a:lstStyle/>
                    <a:p>
                      <a:pPr algn="l" fontAlgn="b"/>
                      <a:r>
                        <a:rPr lang="en-US" sz="1800">
                          <a:effectLst/>
                          <a:latin typeface="Bahnschrift Light"/>
                        </a:rPr>
                        <a:t>Code</a:t>
                      </a:r>
                    </a:p>
                  </a:txBody>
                  <a:tcPr marL="92600" marR="92600" marT="46300" marB="46300" anchor="b"/>
                </a:tc>
                <a:tc>
                  <a:txBody>
                    <a:bodyPr/>
                    <a:lstStyle/>
                    <a:p>
                      <a:pPr algn="l" fontAlgn="b"/>
                      <a:r>
                        <a:rPr lang="en-US" sz="1800">
                          <a:effectLst/>
                          <a:latin typeface="Bahnschrift Light"/>
                        </a:rPr>
                        <a:t>Description</a:t>
                      </a:r>
                    </a:p>
                  </a:txBody>
                  <a:tcPr marL="92600" marR="92600" marT="46300" marB="46300" anchor="b"/>
                </a:tc>
                <a:extLst>
                  <a:ext uri="{0D108BD9-81ED-4DB2-BD59-A6C34878D82A}">
                    <a16:rowId xmlns:a16="http://schemas.microsoft.com/office/drawing/2014/main" val="1512012407"/>
                  </a:ext>
                </a:extLst>
              </a:tr>
              <a:tr h="402908">
                <a:tc>
                  <a:txBody>
                    <a:bodyPr/>
                    <a:lstStyle/>
                    <a:p>
                      <a:pPr algn="l" fontAlgn="t"/>
                      <a:r>
                        <a:rPr lang="en-US" sz="1800">
                          <a:effectLst/>
                          <a:latin typeface="Bahnschrift Light"/>
                        </a:rPr>
                        <a:t>200 OK</a:t>
                      </a:r>
                    </a:p>
                  </a:txBody>
                  <a:tcPr marL="92600" marR="92600" marT="46300" marB="46300"/>
                </a:tc>
                <a:tc>
                  <a:txBody>
                    <a:bodyPr/>
                    <a:lstStyle/>
                    <a:p>
                      <a:pPr fontAlgn="t"/>
                      <a:r>
                        <a:rPr lang="en-US" sz="1800">
                          <a:effectLst/>
                          <a:latin typeface="Bahnschrift Light"/>
                        </a:rPr>
                        <a:t>This is the status code for successful API call.</a:t>
                      </a:r>
                    </a:p>
                  </a:txBody>
                  <a:tcPr marL="92600" marR="92600" marT="46300" marB="46300"/>
                </a:tc>
                <a:extLst>
                  <a:ext uri="{0D108BD9-81ED-4DB2-BD59-A6C34878D82A}">
                    <a16:rowId xmlns:a16="http://schemas.microsoft.com/office/drawing/2014/main" val="3413484210"/>
                  </a:ext>
                </a:extLst>
              </a:tr>
              <a:tr h="672741">
                <a:tc>
                  <a:txBody>
                    <a:bodyPr/>
                    <a:lstStyle/>
                    <a:p>
                      <a:pPr algn="l" fontAlgn="t"/>
                      <a:r>
                        <a:rPr lang="en-US" sz="1800">
                          <a:effectLst/>
                          <a:latin typeface="Bahnschrift Light"/>
                        </a:rPr>
                        <a:t>401 Unauthorized</a:t>
                      </a:r>
                    </a:p>
                  </a:txBody>
                  <a:tcPr marL="92600" marR="92600" marT="46300" marB="46300"/>
                </a:tc>
                <a:tc>
                  <a:txBody>
                    <a:bodyPr/>
                    <a:lstStyle/>
                    <a:p>
                      <a:pPr fontAlgn="t"/>
                      <a:r>
                        <a:rPr lang="en-US" sz="1800">
                          <a:effectLst/>
                          <a:latin typeface="Bahnschrift Light"/>
                        </a:rPr>
                        <a:t>The API call was made with invalid access credentials. Check your </a:t>
                      </a:r>
                      <a:r>
                        <a:rPr lang="en-US" sz="1800" err="1">
                          <a:effectLst/>
                          <a:latin typeface="Bahnschrift Light"/>
                        </a:rPr>
                        <a:t>AccessKey</a:t>
                      </a:r>
                      <a:r>
                        <a:rPr lang="en-US" sz="1800">
                          <a:effectLst/>
                          <a:latin typeface="Bahnschrift Light"/>
                        </a:rPr>
                        <a:t> and </a:t>
                      </a:r>
                      <a:r>
                        <a:rPr lang="en-US" sz="1800" err="1">
                          <a:effectLst/>
                          <a:latin typeface="Bahnschrift Light"/>
                        </a:rPr>
                        <a:t>SecretKey</a:t>
                      </a:r>
                      <a:r>
                        <a:rPr lang="en-US" sz="1800">
                          <a:effectLst/>
                          <a:latin typeface="Bahnschrift Light"/>
                        </a:rPr>
                        <a:t>.</a:t>
                      </a:r>
                    </a:p>
                  </a:txBody>
                  <a:tcPr marL="92600" marR="92600" marT="46300" marB="46300"/>
                </a:tc>
                <a:extLst>
                  <a:ext uri="{0D108BD9-81ED-4DB2-BD59-A6C34878D82A}">
                    <a16:rowId xmlns:a16="http://schemas.microsoft.com/office/drawing/2014/main" val="3505320609"/>
                  </a:ext>
                </a:extLst>
              </a:tr>
              <a:tr h="942574">
                <a:tc>
                  <a:txBody>
                    <a:bodyPr/>
                    <a:lstStyle/>
                    <a:p>
                      <a:pPr algn="l" fontAlgn="t"/>
                      <a:r>
                        <a:rPr lang="en-US" sz="1800">
                          <a:effectLst/>
                          <a:latin typeface="Bahnschrift Light"/>
                        </a:rPr>
                        <a:t>400 Bad Request</a:t>
                      </a:r>
                    </a:p>
                  </a:txBody>
                  <a:tcPr marL="92600" marR="92600" marT="46300" marB="46300"/>
                </a:tc>
                <a:tc>
                  <a:txBody>
                    <a:bodyPr/>
                    <a:lstStyle/>
                    <a:p>
                      <a:pPr fontAlgn="t"/>
                      <a:r>
                        <a:rPr lang="en-US" sz="1800">
                          <a:effectLst/>
                          <a:latin typeface="Bahnschrift Light"/>
                        </a:rPr>
                        <a:t>The message body on the request is not as per API specification. Make sure that content type is set to “application/json” and the JSON body has correct attribute names and structure.</a:t>
                      </a:r>
                    </a:p>
                  </a:txBody>
                  <a:tcPr marL="92600" marR="92600" marT="46300" marB="46300"/>
                </a:tc>
                <a:extLst>
                  <a:ext uri="{0D108BD9-81ED-4DB2-BD59-A6C34878D82A}">
                    <a16:rowId xmlns:a16="http://schemas.microsoft.com/office/drawing/2014/main" val="3607931656"/>
                  </a:ext>
                </a:extLst>
              </a:tr>
              <a:tr h="402908">
                <a:tc>
                  <a:txBody>
                    <a:bodyPr/>
                    <a:lstStyle/>
                    <a:p>
                      <a:pPr algn="l" fontAlgn="t"/>
                      <a:r>
                        <a:rPr lang="en-US" sz="1800">
                          <a:effectLst/>
                          <a:latin typeface="Bahnschrift Light"/>
                        </a:rPr>
                        <a:t>404 Not Found</a:t>
                      </a:r>
                    </a:p>
                  </a:txBody>
                  <a:tcPr marL="92600" marR="92600" marT="46300" marB="46300"/>
                </a:tc>
                <a:tc>
                  <a:txBody>
                    <a:bodyPr/>
                    <a:lstStyle/>
                    <a:p>
                      <a:pPr fontAlgn="t"/>
                      <a:r>
                        <a:rPr lang="en-US" sz="1800">
                          <a:effectLst/>
                          <a:latin typeface="Bahnschrift Light"/>
                        </a:rPr>
                        <a:t>The API could not be found. Please check the API signature.</a:t>
                      </a:r>
                    </a:p>
                  </a:txBody>
                  <a:tcPr marL="92600" marR="92600" marT="46300" marB="46300"/>
                </a:tc>
                <a:extLst>
                  <a:ext uri="{0D108BD9-81ED-4DB2-BD59-A6C34878D82A}">
                    <a16:rowId xmlns:a16="http://schemas.microsoft.com/office/drawing/2014/main" val="3381923462"/>
                  </a:ext>
                </a:extLst>
              </a:tr>
              <a:tr h="672741">
                <a:tc>
                  <a:txBody>
                    <a:bodyPr/>
                    <a:lstStyle/>
                    <a:p>
                      <a:pPr algn="l" fontAlgn="t"/>
                      <a:r>
                        <a:rPr lang="en-US" sz="1800">
                          <a:effectLst/>
                          <a:latin typeface="Bahnschrift Light"/>
                        </a:rPr>
                        <a:t>429 Too Many Requests</a:t>
                      </a:r>
                    </a:p>
                  </a:txBody>
                  <a:tcPr marL="92600" marR="92600" marT="46300" marB="46300"/>
                </a:tc>
                <a:tc>
                  <a:txBody>
                    <a:bodyPr/>
                    <a:lstStyle/>
                    <a:p>
                      <a:pPr fontAlgn="t"/>
                      <a:r>
                        <a:rPr lang="en-US" sz="1800">
                          <a:effectLst/>
                          <a:latin typeface="Bahnschrift Light"/>
                        </a:rPr>
                        <a:t>API calls exceeded the limit of 25 in 5 second(s)</a:t>
                      </a:r>
                    </a:p>
                  </a:txBody>
                  <a:tcPr marL="92600" marR="92600" marT="46300" marB="46300"/>
                </a:tc>
                <a:extLst>
                  <a:ext uri="{0D108BD9-81ED-4DB2-BD59-A6C34878D82A}">
                    <a16:rowId xmlns:a16="http://schemas.microsoft.com/office/drawing/2014/main" val="2328419318"/>
                  </a:ext>
                </a:extLst>
              </a:tr>
              <a:tr h="672741">
                <a:tc>
                  <a:txBody>
                    <a:bodyPr/>
                    <a:lstStyle/>
                    <a:p>
                      <a:pPr algn="l" fontAlgn="t"/>
                      <a:r>
                        <a:rPr lang="en-US" sz="1800">
                          <a:effectLst/>
                          <a:latin typeface="Bahnschrift Light"/>
                        </a:rPr>
                        <a:t>500 Internal Server Error</a:t>
                      </a:r>
                    </a:p>
                  </a:txBody>
                  <a:tcPr marL="92600" marR="92600" marT="46300" marB="46300"/>
                </a:tc>
                <a:tc>
                  <a:txBody>
                    <a:bodyPr/>
                    <a:lstStyle/>
                    <a:p>
                      <a:pPr fontAlgn="t"/>
                      <a:r>
                        <a:rPr lang="en-US" sz="1800">
                          <a:effectLst/>
                          <a:latin typeface="Bahnschrift Light"/>
                        </a:rPr>
                        <a:t>The API called failed. There could be many reasons for it. Check the exception message to get more details.</a:t>
                      </a:r>
                    </a:p>
                  </a:txBody>
                  <a:tcPr marL="92600" marR="92600" marT="46300" marB="46300"/>
                </a:tc>
                <a:extLst>
                  <a:ext uri="{0D108BD9-81ED-4DB2-BD59-A6C34878D82A}">
                    <a16:rowId xmlns:a16="http://schemas.microsoft.com/office/drawing/2014/main" val="2220670659"/>
                  </a:ext>
                </a:extLst>
              </a:tr>
            </a:tbl>
          </a:graphicData>
        </a:graphic>
      </p:graphicFrame>
      <p:sp>
        <p:nvSpPr>
          <p:cNvPr id="3" name="Slide Number Placeholder 2">
            <a:extLst>
              <a:ext uri="{FF2B5EF4-FFF2-40B4-BE49-F238E27FC236}">
                <a16:creationId xmlns:a16="http://schemas.microsoft.com/office/drawing/2014/main" id="{AD7CCE13-A013-4684-9503-3F81692396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4744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A9C3-778E-4EDD-BF68-22ED8C199ED0}"/>
              </a:ext>
            </a:extLst>
          </p:cNvPr>
          <p:cNvSpPr>
            <a:spLocks noGrp="1"/>
          </p:cNvSpPr>
          <p:nvPr>
            <p:ph type="title"/>
          </p:nvPr>
        </p:nvSpPr>
        <p:spPr/>
        <p:txBody>
          <a:bodyPr anchor="b">
            <a:normAutofit fontScale="90000"/>
          </a:bodyPr>
          <a:lstStyle/>
          <a:p>
            <a:r>
              <a:rPr lang="en-US" sz="5400"/>
              <a:t>Sample API code</a:t>
            </a:r>
          </a:p>
        </p:txBody>
      </p:sp>
      <p:sp>
        <p:nvSpPr>
          <p:cNvPr id="3" name="Content Placeholder 2">
            <a:extLst>
              <a:ext uri="{FF2B5EF4-FFF2-40B4-BE49-F238E27FC236}">
                <a16:creationId xmlns:a16="http://schemas.microsoft.com/office/drawing/2014/main" id="{982E7F4B-2AAE-43C5-A11E-D5BAA4007305}"/>
              </a:ext>
            </a:extLst>
          </p:cNvPr>
          <p:cNvSpPr>
            <a:spLocks noGrp="1"/>
          </p:cNvSpPr>
          <p:nvPr>
            <p:ph idx="4294967295"/>
          </p:nvPr>
        </p:nvSpPr>
        <p:spPr>
          <a:xfrm>
            <a:off x="315885" y="1645921"/>
            <a:ext cx="11876116" cy="4710430"/>
          </a:xfrm>
        </p:spPr>
        <p:txBody>
          <a:bodyPr anchor="t">
            <a:normAutofit/>
          </a:bodyPr>
          <a:lstStyle/>
          <a:p>
            <a:r>
              <a:rPr lang="en-US" sz="2000"/>
              <a:t>We can test each API call with raw JSON input through a </a:t>
            </a:r>
            <a:r>
              <a:rPr lang="en-US" sz="2000" b="1">
                <a:cs typeface="Times New Roman" panose="02020603050405020304" pitchFamily="18" charset="0"/>
              </a:rPr>
              <a:t>TRY IT</a:t>
            </a:r>
            <a:r>
              <a:rPr lang="en-US" sz="2000">
                <a:cs typeface="Times New Roman" panose="02020603050405020304" pitchFamily="18" charset="0"/>
              </a:rPr>
              <a:t> </a:t>
            </a:r>
            <a:r>
              <a:rPr lang="en-US" sz="2000"/>
              <a:t>button on each API page.</a:t>
            </a:r>
          </a:p>
          <a:p>
            <a:r>
              <a:rPr lang="en-US" sz="2000"/>
              <a:t>Go to </a:t>
            </a:r>
            <a:r>
              <a:rPr lang="en-US" sz="2000">
                <a:hlinkClick r:id="rId3"/>
              </a:rPr>
              <a:t>https://apidocs.leadsquared.com/</a:t>
            </a:r>
            <a:r>
              <a:rPr lang="en-US" sz="2000"/>
              <a:t> to access the sample APIs in Leadsquared</a:t>
            </a:r>
          </a:p>
          <a:p>
            <a:r>
              <a:rPr lang="en-US" sz="2000"/>
              <a:t>We will now explore the create new lead API under Lead Management APIs : CREATE</a:t>
            </a:r>
          </a:p>
          <a:p>
            <a:endParaRPr lang="en-US" sz="1800"/>
          </a:p>
          <a:p>
            <a:endParaRPr lang="en-US" sz="1800"/>
          </a:p>
          <a:p>
            <a:endParaRPr lang="en-US" sz="1800"/>
          </a:p>
          <a:p>
            <a:endParaRPr lang="en-US" sz="1800"/>
          </a:p>
          <a:p>
            <a:endParaRPr lang="en-US" sz="1800"/>
          </a:p>
          <a:p>
            <a:endParaRPr lang="en-US" sz="1800"/>
          </a:p>
          <a:p>
            <a:pPr marL="0" indent="0">
              <a:buNone/>
            </a:pPr>
            <a:endParaRPr lang="en-US" sz="1800"/>
          </a:p>
        </p:txBody>
      </p:sp>
      <p:pic>
        <p:nvPicPr>
          <p:cNvPr id="2050" name="Picture 2" descr="Try It Button">
            <a:extLst>
              <a:ext uri="{FF2B5EF4-FFF2-40B4-BE49-F238E27FC236}">
                <a16:creationId xmlns:a16="http://schemas.microsoft.com/office/drawing/2014/main" id="{1602D325-A04B-4D77-B2CB-8AF05AB989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46661" y="3429000"/>
            <a:ext cx="9237347" cy="233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065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D477B0AD-9D07-4D40-A084-DFBBA8B8F5B1}"/>
              </a:ext>
            </a:extLst>
          </p:cNvPr>
          <p:cNvPicPr>
            <a:picLocks noChangeAspect="1"/>
          </p:cNvPicPr>
          <p:nvPr/>
        </p:nvPicPr>
        <p:blipFill rotWithShape="1">
          <a:blip r:embed="rId2"/>
          <a:srcRect l="1886" t="2987" r="2185" b="20390"/>
          <a:stretch/>
        </p:blipFill>
        <p:spPr>
          <a:xfrm>
            <a:off x="5752407" y="964478"/>
            <a:ext cx="6217920" cy="4904510"/>
          </a:xfrm>
          <a:prstGeom prst="rect">
            <a:avLst/>
          </a:prstGeom>
          <a:noFill/>
        </p:spPr>
      </p:pic>
      <p:sp>
        <p:nvSpPr>
          <p:cNvPr id="5" name="Title 1">
            <a:extLst>
              <a:ext uri="{FF2B5EF4-FFF2-40B4-BE49-F238E27FC236}">
                <a16:creationId xmlns:a16="http://schemas.microsoft.com/office/drawing/2014/main" id="{163567CB-F99E-4B91-BD59-F19ECA310026}"/>
              </a:ext>
            </a:extLst>
          </p:cNvPr>
          <p:cNvSpPr>
            <a:spLocks noGrp="1"/>
          </p:cNvSpPr>
          <p:nvPr>
            <p:ph type="body" sz="half" idx="2"/>
          </p:nvPr>
        </p:nvSpPr>
        <p:spPr>
          <a:xfrm>
            <a:off x="1475830" y="1626955"/>
            <a:ext cx="4054572" cy="3604090"/>
          </a:xfrm>
        </p:spPr>
        <p:txBody>
          <a:bodyPr anchor="ctr">
            <a:normAutofit/>
          </a:bodyPr>
          <a:lstStyle/>
          <a:p>
            <a:pPr marL="0" indent="0">
              <a:buNone/>
            </a:pPr>
            <a:r>
              <a:rPr lang="en-US" sz="2000"/>
              <a:t>In API testing pop-up, enter your Access Key and Secret Key, then click </a:t>
            </a:r>
            <a:r>
              <a:rPr lang="en-US" sz="2000" b="1"/>
              <a:t>Submit</a:t>
            </a:r>
            <a:r>
              <a:rPr lang="en-US" sz="2000"/>
              <a:t>.</a:t>
            </a:r>
          </a:p>
          <a:p>
            <a:pPr marL="0" indent="0">
              <a:buNone/>
            </a:pPr>
            <a:br>
              <a:rPr lang="en-US" sz="2000"/>
            </a:br>
            <a:endParaRPr lang="en-US" sz="2000"/>
          </a:p>
        </p:txBody>
      </p:sp>
      <p:sp>
        <p:nvSpPr>
          <p:cNvPr id="2" name="Slide Number Placeholder 1">
            <a:extLst>
              <a:ext uri="{FF2B5EF4-FFF2-40B4-BE49-F238E27FC236}">
                <a16:creationId xmlns:a16="http://schemas.microsoft.com/office/drawing/2014/main" id="{D31FD837-4822-4D25-995B-B3D9836B13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30182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BF616AA-9A11-4952-85D5-1F9A3DA89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 t="1903" r="1507"/>
          <a:stretch/>
        </p:blipFill>
        <p:spPr bwMode="auto">
          <a:xfrm>
            <a:off x="5968538" y="987266"/>
            <a:ext cx="5386647" cy="4883468"/>
          </a:xfrm>
          <a:prstGeom prst="rect">
            <a:avLst/>
          </a:prstGeom>
          <a:solidFill>
            <a:srgbClr val="FFFFFF"/>
          </a:solidFill>
        </p:spPr>
      </p:pic>
      <p:sp>
        <p:nvSpPr>
          <p:cNvPr id="4" name="Title 1">
            <a:extLst>
              <a:ext uri="{FF2B5EF4-FFF2-40B4-BE49-F238E27FC236}">
                <a16:creationId xmlns:a16="http://schemas.microsoft.com/office/drawing/2014/main" id="{DE5AEF13-716C-4E4B-9AFB-461FECFC6D24}"/>
              </a:ext>
            </a:extLst>
          </p:cNvPr>
          <p:cNvSpPr>
            <a:spLocks noGrp="1"/>
          </p:cNvSpPr>
          <p:nvPr>
            <p:ph type="body" sz="half" idx="2"/>
          </p:nvPr>
        </p:nvSpPr>
        <p:spPr>
          <a:xfrm>
            <a:off x="1642085" y="1591786"/>
            <a:ext cx="4054572" cy="3674428"/>
          </a:xfrm>
        </p:spPr>
        <p:txBody>
          <a:bodyPr anchor="ctr">
            <a:normAutofit/>
          </a:bodyPr>
          <a:lstStyle/>
          <a:p>
            <a:r>
              <a:rPr lang="en-US" sz="2000"/>
              <a:t>Once you get a successful response, a </a:t>
            </a:r>
            <a:r>
              <a:rPr lang="en-US" sz="2000" b="1"/>
              <a:t>Code </a:t>
            </a:r>
            <a:r>
              <a:rPr lang="en-US" sz="2000"/>
              <a:t>button will appear on the top left side of the pop-up. Click it to open the sample code generator.</a:t>
            </a:r>
          </a:p>
          <a:p>
            <a:pPr marL="0" indent="0">
              <a:buNone/>
            </a:pPr>
            <a:endParaRPr lang="en-US" sz="2000"/>
          </a:p>
        </p:txBody>
      </p:sp>
      <p:sp>
        <p:nvSpPr>
          <p:cNvPr id="2" name="Slide Number Placeholder 1">
            <a:extLst>
              <a:ext uri="{FF2B5EF4-FFF2-40B4-BE49-F238E27FC236}">
                <a16:creationId xmlns:a16="http://schemas.microsoft.com/office/drawing/2014/main" id="{50C2F632-9DC2-45E6-A3D3-43AA32DE32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233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04110-2B43-4173-874A-71166DF96428}"/>
              </a:ext>
            </a:extLst>
          </p:cNvPr>
          <p:cNvSpPr>
            <a:spLocks noGrp="1"/>
          </p:cNvSpPr>
          <p:nvPr>
            <p:ph type="title"/>
          </p:nvPr>
        </p:nvSpPr>
        <p:spPr>
          <a:xfrm>
            <a:off x="1484312" y="1600200"/>
            <a:ext cx="3549121" cy="1371600"/>
          </a:xfrm>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519BEFCA-7F46-4AB7-BEC6-D6408779F3F3}"/>
              </a:ext>
            </a:extLst>
          </p:cNvPr>
          <p:cNvPicPr>
            <a:picLocks noChangeAspect="1"/>
          </p:cNvPicPr>
          <p:nvPr/>
        </p:nvPicPr>
        <p:blipFill>
          <a:blip r:embed="rId3"/>
          <a:stretch>
            <a:fillRect/>
          </a:stretch>
        </p:blipFill>
        <p:spPr>
          <a:xfrm>
            <a:off x="5912791" y="685799"/>
            <a:ext cx="4939474" cy="5105401"/>
          </a:xfrm>
          <a:prstGeom prst="rect">
            <a:avLst/>
          </a:prstGeom>
          <a:noFill/>
        </p:spPr>
      </p:pic>
      <p:sp>
        <p:nvSpPr>
          <p:cNvPr id="3" name="Content Placeholder 2">
            <a:extLst>
              <a:ext uri="{FF2B5EF4-FFF2-40B4-BE49-F238E27FC236}">
                <a16:creationId xmlns:a16="http://schemas.microsoft.com/office/drawing/2014/main" id="{774F3B6E-C3A5-46CA-8F48-924C6635EAC2}"/>
              </a:ext>
            </a:extLst>
          </p:cNvPr>
          <p:cNvSpPr>
            <a:spLocks noGrp="1"/>
          </p:cNvSpPr>
          <p:nvPr>
            <p:ph type="body" sz="half" idx="2"/>
          </p:nvPr>
        </p:nvSpPr>
        <p:spPr>
          <a:xfrm>
            <a:off x="1484312" y="2971800"/>
            <a:ext cx="3549650" cy="2514600"/>
          </a:xfrm>
        </p:spPr>
        <p:txBody>
          <a:bodyPr anchor="ctr">
            <a:normAutofit/>
          </a:bodyPr>
          <a:lstStyle/>
          <a:p>
            <a:r>
              <a:rPr lang="en-US" sz="2000"/>
              <a:t>Choose your preferred programming language, then click </a:t>
            </a:r>
            <a:r>
              <a:rPr lang="en-US" sz="2000" b="1"/>
              <a:t>Copy</a:t>
            </a:r>
            <a:r>
              <a:rPr lang="en-US" sz="2000"/>
              <a:t>. You can now paste the code in your client.</a:t>
            </a:r>
          </a:p>
        </p:txBody>
      </p:sp>
      <p:sp>
        <p:nvSpPr>
          <p:cNvPr id="2" name="Slide Number Placeholder 1">
            <a:extLst>
              <a:ext uri="{FF2B5EF4-FFF2-40B4-BE49-F238E27FC236}">
                <a16:creationId xmlns:a16="http://schemas.microsoft.com/office/drawing/2014/main" id="{B79933F7-0580-4267-9893-3DF8EE8061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1937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D08A-E6EF-4087-B3BF-9C97E6646D85}"/>
              </a:ext>
            </a:extLst>
          </p:cNvPr>
          <p:cNvSpPr>
            <a:spLocks noGrp="1"/>
          </p:cNvSpPr>
          <p:nvPr>
            <p:ph type="title"/>
          </p:nvPr>
        </p:nvSpPr>
        <p:spPr>
          <a:xfrm>
            <a:off x="2793077" y="-356477"/>
            <a:ext cx="7863840" cy="1716255"/>
          </a:xfrm>
        </p:spPr>
        <p:txBody>
          <a:bodyPr anchor="b">
            <a:normAutofit/>
          </a:bodyPr>
          <a:lstStyle/>
          <a:p>
            <a:r>
              <a:rPr lang="en-US" sz="3800"/>
              <a:t>DIFFERENT KINDS OF API IN LSQ</a:t>
            </a:r>
          </a:p>
        </p:txBody>
      </p:sp>
      <p:pic>
        <p:nvPicPr>
          <p:cNvPr id="7" name="Graphic 6" descr="Database">
            <a:extLst>
              <a:ext uri="{FF2B5EF4-FFF2-40B4-BE49-F238E27FC236}">
                <a16:creationId xmlns:a16="http://schemas.microsoft.com/office/drawing/2014/main" id="{3A867003-88FF-440A-9E4D-5AA8BA6DA6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93" y="1134724"/>
            <a:ext cx="5221625" cy="5221625"/>
          </a:xfrm>
          <a:prstGeom prst="rect">
            <a:avLst/>
          </a:prstGeom>
        </p:spPr>
      </p:pic>
      <p:sp>
        <p:nvSpPr>
          <p:cNvPr id="3" name="Content Placeholder 2">
            <a:extLst>
              <a:ext uri="{FF2B5EF4-FFF2-40B4-BE49-F238E27FC236}">
                <a16:creationId xmlns:a16="http://schemas.microsoft.com/office/drawing/2014/main" id="{FDF4AC70-BDF2-475F-898C-42D435FBD9BB}"/>
              </a:ext>
            </a:extLst>
          </p:cNvPr>
          <p:cNvSpPr>
            <a:spLocks noGrp="1"/>
          </p:cNvSpPr>
          <p:nvPr>
            <p:ph idx="1"/>
          </p:nvPr>
        </p:nvSpPr>
        <p:spPr>
          <a:xfrm>
            <a:off x="6592089" y="2002850"/>
            <a:ext cx="4434721" cy="3710427"/>
          </a:xfrm>
        </p:spPr>
        <p:txBody>
          <a:bodyPr anchor="t">
            <a:normAutofit/>
          </a:bodyPr>
          <a:lstStyle/>
          <a:p>
            <a:r>
              <a:rPr lang="en-US" sz="2000"/>
              <a:t>There are a lot of APIs in Leadsquared.</a:t>
            </a:r>
          </a:p>
          <a:p>
            <a:r>
              <a:rPr lang="en-US" sz="2000"/>
              <a:t>They range from APIs involved with Product features like Lead management or task management all the way to Webhooks and Lapps.</a:t>
            </a:r>
          </a:p>
          <a:p>
            <a:r>
              <a:rPr lang="en-US" sz="2000"/>
              <a:t>For each option we can create API depending on the need.</a:t>
            </a:r>
          </a:p>
        </p:txBody>
      </p:sp>
      <p:sp>
        <p:nvSpPr>
          <p:cNvPr id="4" name="Slide Number Placeholder 3">
            <a:extLst>
              <a:ext uri="{FF2B5EF4-FFF2-40B4-BE49-F238E27FC236}">
                <a16:creationId xmlns:a16="http://schemas.microsoft.com/office/drawing/2014/main" id="{381EA29A-5B71-4551-977C-2294FFA85E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3628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8F69C-1853-43FE-9D39-2C520F573AD7}"/>
              </a:ext>
            </a:extLst>
          </p:cNvPr>
          <p:cNvSpPr>
            <a:spLocks noGrp="1"/>
          </p:cNvSpPr>
          <p:nvPr>
            <p:ph type="title"/>
          </p:nvPr>
        </p:nvSpPr>
        <p:spPr/>
        <p:txBody>
          <a:bodyPr/>
          <a:lstStyle/>
          <a:p>
            <a:r>
              <a:rPr lang="en-US"/>
              <a:t>Webhooks Overview</a:t>
            </a:r>
          </a:p>
        </p:txBody>
      </p:sp>
      <p:sp>
        <p:nvSpPr>
          <p:cNvPr id="2" name="Slide Number Placeholder 1">
            <a:extLst>
              <a:ext uri="{FF2B5EF4-FFF2-40B4-BE49-F238E27FC236}">
                <a16:creationId xmlns:a16="http://schemas.microsoft.com/office/drawing/2014/main" id="{F47C3838-290E-4C61-AE42-D240C7EF83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4679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A95232-04CD-4B4F-93E4-5A9978E11BE1}"/>
              </a:ext>
            </a:extLst>
          </p:cNvPr>
          <p:cNvSpPr>
            <a:spLocks noGrp="1"/>
          </p:cNvSpPr>
          <p:nvPr>
            <p:ph type="title"/>
          </p:nvPr>
        </p:nvSpPr>
        <p:spPr/>
        <p:txBody>
          <a:bodyPr/>
          <a:lstStyle/>
          <a:p>
            <a:r>
              <a:rPr lang="en-US"/>
              <a:t>What is a Webhook?</a:t>
            </a:r>
          </a:p>
        </p:txBody>
      </p:sp>
      <p:sp>
        <p:nvSpPr>
          <p:cNvPr id="5" name="TextBox 4">
            <a:extLst>
              <a:ext uri="{FF2B5EF4-FFF2-40B4-BE49-F238E27FC236}">
                <a16:creationId xmlns:a16="http://schemas.microsoft.com/office/drawing/2014/main" id="{AAC820BF-9765-45AD-A3F3-34BB09FA7404}"/>
              </a:ext>
            </a:extLst>
          </p:cNvPr>
          <p:cNvSpPr txBox="1"/>
          <p:nvPr/>
        </p:nvSpPr>
        <p:spPr>
          <a:xfrm>
            <a:off x="714896" y="1645920"/>
            <a:ext cx="10288072" cy="2862322"/>
          </a:xfrm>
          <a:prstGeom prst="rect">
            <a:avLst/>
          </a:prstGeom>
          <a:noFill/>
        </p:spPr>
        <p:txBody>
          <a:bodyPr wrap="square" rtlCol="0">
            <a:spAutoFit/>
          </a:bodyPr>
          <a:lstStyle/>
          <a:p>
            <a:pPr marL="285750" indent="-285750">
              <a:buFont typeface="Arial" panose="020B0604020202020204" pitchFamily="34" charset="0"/>
              <a:buChar char="•"/>
            </a:pPr>
            <a:r>
              <a:rPr lang="en-US" sz="2000" b="0" i="0">
                <a:effectLst/>
                <a:latin typeface="Bahnschrift Light" panose="020B0502040204020203" pitchFamily="34" charset="0"/>
              </a:rPr>
              <a:t>Webhooks are HTTP callback requests sent to a URL of your choice in response to   </a:t>
            </a:r>
          </a:p>
          <a:p>
            <a:r>
              <a:rPr lang="en-US" sz="2000" b="0" i="0">
                <a:effectLst/>
                <a:latin typeface="Bahnschrift Light" panose="020B0502040204020203" pitchFamily="34" charset="0"/>
              </a:rPr>
              <a:t>    some </a:t>
            </a:r>
            <a:r>
              <a:rPr lang="en-US" sz="2000" b="1" i="0">
                <a:effectLst/>
                <a:latin typeface="Bahnschrift Light" panose="020B0502040204020203" pitchFamily="34" charset="0"/>
              </a:rPr>
              <a:t>Event</a:t>
            </a:r>
            <a:r>
              <a:rPr lang="en-US" sz="2000" b="0" i="0">
                <a:effectLst/>
                <a:latin typeface="Bahnschrift Light" panose="020B0502040204020203" pitchFamily="34" charset="0"/>
              </a:rPr>
              <a:t> occurring.</a:t>
            </a:r>
          </a:p>
          <a:p>
            <a:pPr marL="285750" indent="-285750">
              <a:buFont typeface="Arial" panose="020B0604020202020204" pitchFamily="34" charset="0"/>
              <a:buChar char="•"/>
            </a:pPr>
            <a:r>
              <a:rPr lang="en-US" sz="2000" b="0" i="0">
                <a:effectLst/>
                <a:latin typeface="Bahnschrift Light" panose="020B0502040204020203" pitchFamily="34" charset="0"/>
              </a:rPr>
              <a:t>An </a:t>
            </a:r>
            <a:r>
              <a:rPr lang="en-US" sz="2000" b="1">
                <a:latin typeface="Bahnschrift Light" panose="020B0502040204020203" pitchFamily="34" charset="0"/>
              </a:rPr>
              <a:t>E</a:t>
            </a:r>
            <a:r>
              <a:rPr lang="en-US" sz="2000" b="1" i="0">
                <a:effectLst/>
                <a:latin typeface="Bahnschrift Light" panose="020B0502040204020203" pitchFamily="34" charset="0"/>
              </a:rPr>
              <a:t>vent</a:t>
            </a:r>
            <a:r>
              <a:rPr lang="en-US" sz="2000" b="0" i="0">
                <a:effectLst/>
                <a:latin typeface="Bahnschrift Light" panose="020B0502040204020203" pitchFamily="34" charset="0"/>
              </a:rPr>
              <a:t> is an action or occurrence recognized by software like clicking on a certain button of the host site.</a:t>
            </a:r>
          </a:p>
          <a:p>
            <a:pPr marL="285750" indent="-285750">
              <a:buFont typeface="Arial" panose="020B0604020202020204" pitchFamily="34" charset="0"/>
              <a:buChar char="•"/>
            </a:pPr>
            <a:r>
              <a:rPr lang="en-US" sz="2000" b="0" i="0">
                <a:effectLst/>
                <a:latin typeface="Bahnschrift Light" panose="020B0502040204020203" pitchFamily="34" charset="0"/>
              </a:rPr>
              <a:t>When an </a:t>
            </a:r>
            <a:r>
              <a:rPr lang="en-US" sz="2000" b="1" i="0">
                <a:effectLst/>
                <a:latin typeface="Bahnschrift Light" panose="020B0502040204020203" pitchFamily="34" charset="0"/>
              </a:rPr>
              <a:t>Event </a:t>
            </a:r>
            <a:r>
              <a:rPr lang="en-US" sz="2000" b="0" i="0">
                <a:effectLst/>
                <a:latin typeface="Bahnschrift Light" panose="020B0502040204020203" pitchFamily="34" charset="0"/>
              </a:rPr>
              <a:t>occurs in the source site, webhooks makes an HTTP request to the URL configured. </a:t>
            </a:r>
          </a:p>
          <a:p>
            <a:pPr marL="285750" indent="-285750">
              <a:buFont typeface="Arial" panose="020B0604020202020204" pitchFamily="34" charset="0"/>
              <a:buChar char="•"/>
            </a:pPr>
            <a:r>
              <a:rPr lang="en-US" sz="2000" b="0" i="0">
                <a:effectLst/>
                <a:latin typeface="Bahnschrift Light" panose="020B0502040204020203" pitchFamily="34" charset="0"/>
              </a:rPr>
              <a:t>A webhook delivers data to other applications as it happens, meaning you get data immediately.</a:t>
            </a:r>
          </a:p>
          <a:p>
            <a:endParaRPr lang="en-US" sz="2000">
              <a:latin typeface="Bahnschrift Light" panose="020B0502040204020203" pitchFamily="34" charset="0"/>
            </a:endParaRPr>
          </a:p>
        </p:txBody>
      </p:sp>
    </p:spTree>
    <p:extLst>
      <p:ext uri="{BB962C8B-B14F-4D97-AF65-F5344CB8AC3E}">
        <p14:creationId xmlns:p14="http://schemas.microsoft.com/office/powerpoint/2010/main" val="5805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EA36-0158-4368-8EE8-8277BB886246}"/>
              </a:ext>
            </a:extLst>
          </p:cNvPr>
          <p:cNvSpPr>
            <a:spLocks noGrp="1"/>
          </p:cNvSpPr>
          <p:nvPr>
            <p:ph type="title"/>
          </p:nvPr>
        </p:nvSpPr>
        <p:spPr/>
        <p:txBody>
          <a:bodyPr/>
          <a:lstStyle/>
          <a:p>
            <a:r>
              <a:rPr lang="en-US"/>
              <a:t>Getting Started: Create a Webhook</a:t>
            </a:r>
          </a:p>
        </p:txBody>
      </p:sp>
      <p:sp>
        <p:nvSpPr>
          <p:cNvPr id="3" name="TextBox 2">
            <a:extLst>
              <a:ext uri="{FF2B5EF4-FFF2-40B4-BE49-F238E27FC236}">
                <a16:creationId xmlns:a16="http://schemas.microsoft.com/office/drawing/2014/main" id="{C55EF564-3069-4783-AF24-586069F482B4}"/>
              </a:ext>
            </a:extLst>
          </p:cNvPr>
          <p:cNvSpPr txBox="1"/>
          <p:nvPr/>
        </p:nvSpPr>
        <p:spPr>
          <a:xfrm>
            <a:off x="1163782" y="2992582"/>
            <a:ext cx="11270803" cy="400110"/>
          </a:xfrm>
          <a:prstGeom prst="rect">
            <a:avLst/>
          </a:prstGeom>
          <a:noFill/>
        </p:spPr>
        <p:txBody>
          <a:bodyPr wrap="square" rtlCol="0">
            <a:spAutoFit/>
          </a:bodyPr>
          <a:lstStyle/>
          <a:p>
            <a:r>
              <a:rPr lang="en-US" sz="2000">
                <a:latin typeface="Bahnschrift Light" panose="020B0502040204020203" pitchFamily="34" charset="0"/>
              </a:rPr>
              <a:t> </a:t>
            </a:r>
          </a:p>
        </p:txBody>
      </p:sp>
      <p:pic>
        <p:nvPicPr>
          <p:cNvPr id="5" name="Picture 2" descr="Create Webhook">
            <a:extLst>
              <a:ext uri="{FF2B5EF4-FFF2-40B4-BE49-F238E27FC236}">
                <a16:creationId xmlns:a16="http://schemas.microsoft.com/office/drawing/2014/main" id="{9D9FB946-93AC-481C-B2B6-18AB9EC936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207240"/>
            <a:ext cx="12192000" cy="547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3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950F-3F53-4D5D-8A9B-BC42D45A4405}"/>
              </a:ext>
            </a:extLst>
          </p:cNvPr>
          <p:cNvSpPr>
            <a:spLocks noGrp="1"/>
          </p:cNvSpPr>
          <p:nvPr>
            <p:ph type="title"/>
          </p:nvPr>
        </p:nvSpPr>
        <p:spPr/>
        <p:txBody>
          <a:bodyPr/>
          <a:lstStyle/>
          <a:p>
            <a:pPr algn="l"/>
            <a:r>
              <a:rPr lang="en-US"/>
              <a:t>Learning Objective</a:t>
            </a:r>
          </a:p>
        </p:txBody>
      </p:sp>
      <p:sp>
        <p:nvSpPr>
          <p:cNvPr id="4" name="Content Placeholder 3">
            <a:extLst>
              <a:ext uri="{FF2B5EF4-FFF2-40B4-BE49-F238E27FC236}">
                <a16:creationId xmlns:a16="http://schemas.microsoft.com/office/drawing/2014/main" id="{46BD811C-69AB-4542-9EA6-DF239C5F283A}"/>
              </a:ext>
            </a:extLst>
          </p:cNvPr>
          <p:cNvSpPr>
            <a:spLocks noGrp="1"/>
          </p:cNvSpPr>
          <p:nvPr>
            <p:ph idx="1"/>
          </p:nvPr>
        </p:nvSpPr>
        <p:spPr>
          <a:xfrm>
            <a:off x="5824024" y="457201"/>
            <a:ext cx="5531363" cy="6158752"/>
          </a:xfrm>
        </p:spPr>
        <p:txBody>
          <a:bodyPr>
            <a:normAutofit/>
          </a:bodyPr>
          <a:lstStyle/>
          <a:p>
            <a:pPr marL="0" indent="0">
              <a:buNone/>
            </a:pPr>
            <a:r>
              <a:rPr lang="en-US" sz="2800">
                <a:latin typeface="Bahnschrift Light"/>
              </a:rPr>
              <a:t>In this module, we will…</a:t>
            </a:r>
          </a:p>
          <a:p>
            <a:pPr marL="342900" indent="-342900">
              <a:buFont typeface="Arial" panose="020B0604020202020204" pitchFamily="34" charset="0"/>
              <a:buChar char="•"/>
            </a:pPr>
            <a:r>
              <a:rPr lang="en-US" sz="2400">
                <a:latin typeface="Bahnschrift Light"/>
              </a:rPr>
              <a:t>Understand APIs through definition and various examples</a:t>
            </a:r>
          </a:p>
          <a:p>
            <a:pPr marL="342900" indent="-342900">
              <a:buFont typeface="Arial" panose="020B0604020202020204" pitchFamily="34" charset="0"/>
              <a:buChar char="•"/>
            </a:pPr>
            <a:r>
              <a:rPr lang="en-US" sz="2400">
                <a:latin typeface="Bahnschrift Light"/>
              </a:rPr>
              <a:t>Understand various uses of APIs</a:t>
            </a:r>
          </a:p>
          <a:p>
            <a:pPr marL="342900" indent="-342900">
              <a:buSzPct val="100000"/>
              <a:buFont typeface="Arial" panose="020B0604020202020204" pitchFamily="34" charset="0"/>
            </a:pPr>
            <a:r>
              <a:rPr lang="en-US" sz="2400">
                <a:latin typeface="Bahnschrift Light"/>
              </a:rPr>
              <a:t>Brief overview of Lapps and Webhooks</a:t>
            </a:r>
            <a:endParaRPr lang="en-US" sz="2400"/>
          </a:p>
          <a:p>
            <a:pPr marL="342900" indent="-342900">
              <a:buSzPct val="100000"/>
              <a:buFont typeface="Arial" panose="020B0604020202020204" pitchFamily="34" charset="0"/>
            </a:pPr>
            <a:r>
              <a:rPr lang="en-US" sz="2400">
                <a:latin typeface="Bahnschrift Light"/>
              </a:rPr>
              <a:t>Learn about Custom menus for Web application</a:t>
            </a:r>
            <a:endParaRPr lang="en-US" sz="2400"/>
          </a:p>
          <a:p>
            <a:pPr>
              <a:buSzPct val="100000"/>
            </a:pPr>
            <a:endParaRPr lang="en-US" sz="2400"/>
          </a:p>
          <a:p>
            <a:pPr>
              <a:buSzPct val="100000"/>
            </a:pPr>
            <a:endParaRPr lang="en-US" sz="2400"/>
          </a:p>
          <a:p>
            <a:pPr marL="0" indent="0">
              <a:buSzPct val="100000"/>
              <a:buNone/>
            </a:pPr>
            <a:endParaRPr lang="en-US" sz="2400"/>
          </a:p>
        </p:txBody>
      </p:sp>
      <p:sp>
        <p:nvSpPr>
          <p:cNvPr id="5" name="Text Placeholder 4">
            <a:extLst>
              <a:ext uri="{FF2B5EF4-FFF2-40B4-BE49-F238E27FC236}">
                <a16:creationId xmlns:a16="http://schemas.microsoft.com/office/drawing/2014/main" id="{989F0FD0-6295-4845-8DB7-4559B326D483}"/>
              </a:ext>
            </a:extLst>
          </p:cNvPr>
          <p:cNvSpPr>
            <a:spLocks noGrp="1"/>
          </p:cNvSpPr>
          <p:nvPr>
            <p:ph type="body" sz="half" idx="2"/>
          </p:nvPr>
        </p:nvSpPr>
        <p:spPr/>
        <p:txBody>
          <a:bodyPr anchor="t">
            <a:normAutofit/>
          </a:bodyPr>
          <a:lstStyle/>
          <a:p>
            <a:pPr algn="just"/>
            <a:r>
              <a:rPr lang="en-US" sz="2000" b="1">
                <a:latin typeface="Bahnschrift Light"/>
              </a:rPr>
              <a:t>Note: </a:t>
            </a:r>
            <a:r>
              <a:rPr lang="en-US" sz="2000">
                <a:latin typeface="Bahnschrift Light"/>
              </a:rPr>
              <a:t>Each slide has more information in the notes section. Request you to read them to learn more about each topic.</a:t>
            </a:r>
          </a:p>
        </p:txBody>
      </p:sp>
      <p:sp>
        <p:nvSpPr>
          <p:cNvPr id="2" name="Slide Number Placeholder 1">
            <a:extLst>
              <a:ext uri="{FF2B5EF4-FFF2-40B4-BE49-F238E27FC236}">
                <a16:creationId xmlns:a16="http://schemas.microsoft.com/office/drawing/2014/main" id="{C222896E-A9E8-4E8D-9660-FC0D765C59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79048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9FB3DB-9AC1-434B-85DB-2C9D57A0EACF}"/>
              </a:ext>
            </a:extLst>
          </p:cNvPr>
          <p:cNvSpPr>
            <a:spLocks noGrp="1"/>
          </p:cNvSpPr>
          <p:nvPr>
            <p:ph type="title"/>
          </p:nvPr>
        </p:nvSpPr>
        <p:spPr/>
        <p:txBody>
          <a:bodyPr/>
          <a:lstStyle/>
          <a:p>
            <a:r>
              <a:rPr lang="en-US"/>
              <a:t>Lapps</a:t>
            </a:r>
          </a:p>
        </p:txBody>
      </p:sp>
      <p:sp>
        <p:nvSpPr>
          <p:cNvPr id="5" name="Text Placeholder 4">
            <a:extLst>
              <a:ext uri="{FF2B5EF4-FFF2-40B4-BE49-F238E27FC236}">
                <a16:creationId xmlns:a16="http://schemas.microsoft.com/office/drawing/2014/main" id="{1B1D970A-CE06-4A00-8DCD-5F396E74B50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F43D9BAD-F912-4FF7-AFDC-D294D1B903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9543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A1C337-C947-4DA0-B879-544F63391485}"/>
              </a:ext>
            </a:extLst>
          </p:cNvPr>
          <p:cNvSpPr>
            <a:spLocks noGrp="1"/>
          </p:cNvSpPr>
          <p:nvPr>
            <p:ph type="title"/>
          </p:nvPr>
        </p:nvSpPr>
        <p:spPr>
          <a:xfrm>
            <a:off x="2583595" y="349396"/>
            <a:ext cx="7275300" cy="1363922"/>
          </a:xfrm>
        </p:spPr>
        <p:txBody>
          <a:bodyPr anchor="ctr">
            <a:normAutofit/>
          </a:bodyPr>
          <a:lstStyle/>
          <a:p>
            <a:r>
              <a:rPr lang="en-US"/>
              <a:t>What is a </a:t>
            </a:r>
            <a:r>
              <a:rPr lang="en-US" err="1"/>
              <a:t>LApp</a:t>
            </a:r>
            <a:r>
              <a:rPr lang="en-US"/>
              <a:t>?</a:t>
            </a:r>
          </a:p>
        </p:txBody>
      </p:sp>
      <p:sp>
        <p:nvSpPr>
          <p:cNvPr id="7" name="Content Placeholder 6">
            <a:extLst>
              <a:ext uri="{FF2B5EF4-FFF2-40B4-BE49-F238E27FC236}">
                <a16:creationId xmlns:a16="http://schemas.microsoft.com/office/drawing/2014/main" id="{CFB8FCFA-D25E-472D-90E3-66E2EB5616EE}"/>
              </a:ext>
            </a:extLst>
          </p:cNvPr>
          <p:cNvSpPr>
            <a:spLocks noGrp="1"/>
          </p:cNvSpPr>
          <p:nvPr>
            <p:ph idx="1"/>
          </p:nvPr>
        </p:nvSpPr>
        <p:spPr>
          <a:xfrm>
            <a:off x="1429789" y="994145"/>
            <a:ext cx="10100794" cy="4832498"/>
          </a:xfrm>
        </p:spPr>
        <p:txBody>
          <a:bodyPr anchor="ctr">
            <a:normAutofit/>
          </a:bodyPr>
          <a:lstStyle/>
          <a:p>
            <a:pPr algn="just"/>
            <a:r>
              <a:rPr lang="en-US" sz="2000"/>
              <a:t>A Lapp is a REST API that can execute some custom code. It is built, deployed and run right inside LeadSquared. </a:t>
            </a:r>
          </a:p>
          <a:p>
            <a:pPr algn="just">
              <a:spcBef>
                <a:spcPts val="1800"/>
              </a:spcBef>
            </a:pPr>
            <a:r>
              <a:rPr lang="en-US" sz="2000"/>
              <a:t>Once published, Lapps code can be triggered by automations, rules and webhooks and can also be called from external systems.</a:t>
            </a:r>
          </a:p>
          <a:p>
            <a:pPr algn="just">
              <a:spcBef>
                <a:spcPts val="1800"/>
              </a:spcBef>
            </a:pPr>
            <a:r>
              <a:rPr lang="en-US" sz="2000"/>
              <a:t>Lapps lets you develop faster, test faster and deploy faster without having to worry about security, hosting, downtime, debugging or troubleshooting.</a:t>
            </a:r>
          </a:p>
        </p:txBody>
      </p:sp>
      <p:sp>
        <p:nvSpPr>
          <p:cNvPr id="4" name="Slide Number Placeholder 3">
            <a:extLst>
              <a:ext uri="{FF2B5EF4-FFF2-40B4-BE49-F238E27FC236}">
                <a16:creationId xmlns:a16="http://schemas.microsoft.com/office/drawing/2014/main" id="{40904206-036F-4F3D-8A56-1255A85668A7}"/>
              </a:ext>
            </a:extLst>
          </p:cNvPr>
          <p:cNvSpPr>
            <a:spLocks noGrp="1"/>
          </p:cNvSpPr>
          <p:nvPr>
            <p:ph type="sldNum" sz="quarter" idx="12"/>
          </p:nvPr>
        </p:nvSpPr>
        <p:spPr>
          <a:xfrm>
            <a:off x="10981944" y="6108192"/>
            <a:ext cx="548640" cy="548640"/>
          </a:xfrm>
          <a:prstGeom prst="ellipse">
            <a:avLst/>
          </a:prstGeom>
          <a:solidFill>
            <a:srgbClr val="808080"/>
          </a:solidFill>
        </p:spPr>
        <p:txBody>
          <a:bodyPr>
            <a:normAutofit/>
          </a:bodyPr>
          <a:lstStyle/>
          <a:p>
            <a:pPr algn="ctr">
              <a:spcAft>
                <a:spcPts val="600"/>
              </a:spcAft>
            </a:pPr>
            <a:fld id="{E1D36AFC-5EE6-48B2-A17A-D27356569666}" type="slidenum">
              <a:rPr lang="id-ID" sz="1500">
                <a:solidFill>
                  <a:srgbClr val="FFFFFF"/>
                </a:solidFill>
              </a:rPr>
              <a:pPr algn="ctr">
                <a:spcAft>
                  <a:spcPts val="600"/>
                </a:spcAft>
              </a:pPr>
              <a:t>21</a:t>
            </a:fld>
            <a:endParaRPr lang="id-ID" sz="1500">
              <a:solidFill>
                <a:srgbClr val="FFFFFF"/>
              </a:solidFill>
            </a:endParaRPr>
          </a:p>
        </p:txBody>
      </p:sp>
    </p:spTree>
    <p:extLst>
      <p:ext uri="{BB962C8B-B14F-4D97-AF65-F5344CB8AC3E}">
        <p14:creationId xmlns:p14="http://schemas.microsoft.com/office/powerpoint/2010/main" val="109382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CA946E-3FC1-448C-91FD-AA0874711961}"/>
              </a:ext>
            </a:extLst>
          </p:cNvPr>
          <p:cNvSpPr>
            <a:spLocks noGrp="1"/>
          </p:cNvSpPr>
          <p:nvPr>
            <p:ph type="sldNum" sz="quarter" idx="4294967295"/>
          </p:nvPr>
        </p:nvSpPr>
        <p:spPr>
          <a:xfrm>
            <a:off x="11633200" y="6356350"/>
            <a:ext cx="558800" cy="365125"/>
          </a:xfrm>
        </p:spPr>
        <p:txBody>
          <a:bodyPr vert="horz" lIns="91440" tIns="45720" rIns="91440" bIns="45720" rtlCol="0" anchor="ctr">
            <a:normAutofit/>
          </a:bodyPr>
          <a:lstStyle/>
          <a:p>
            <a:pPr>
              <a:spcAft>
                <a:spcPts val="600"/>
              </a:spcAft>
            </a:pPr>
            <a:fld id="{E1D36AFC-5EE6-48B2-A17A-D27356569666}" type="slidenum">
              <a:rPr lang="en-US">
                <a:solidFill>
                  <a:srgbClr val="898989"/>
                </a:solidFill>
              </a:rPr>
              <a:pPr>
                <a:spcAft>
                  <a:spcPts val="600"/>
                </a:spcAft>
              </a:pPr>
              <a:t>22</a:t>
            </a:fld>
            <a:endParaRPr lang="en-US">
              <a:solidFill>
                <a:srgbClr val="898989"/>
              </a:solidFill>
            </a:endParaRPr>
          </a:p>
        </p:txBody>
      </p:sp>
      <p:graphicFrame>
        <p:nvGraphicFramePr>
          <p:cNvPr id="6" name="Content Placeholder 5">
            <a:extLst>
              <a:ext uri="{FF2B5EF4-FFF2-40B4-BE49-F238E27FC236}">
                <a16:creationId xmlns:a16="http://schemas.microsoft.com/office/drawing/2014/main" id="{7AF7E7CE-186B-41A8-A5BA-AF8CD6F1E2E4}"/>
              </a:ext>
            </a:extLst>
          </p:cNvPr>
          <p:cNvGraphicFramePr>
            <a:graphicFrameLocks noGrp="1"/>
          </p:cNvGraphicFramePr>
          <p:nvPr>
            <p:ph idx="4294967295"/>
            <p:extLst>
              <p:ext uri="{D42A27DB-BD31-4B8C-83A1-F6EECF244321}">
                <p14:modId xmlns:p14="http://schemas.microsoft.com/office/powerpoint/2010/main" val="2597296973"/>
              </p:ext>
            </p:extLst>
          </p:nvPr>
        </p:nvGraphicFramePr>
        <p:xfrm>
          <a:off x="141448" y="1359838"/>
          <a:ext cx="11909103" cy="5352549"/>
        </p:xfrm>
        <a:graphic>
          <a:graphicData uri="http://schemas.openxmlformats.org/drawingml/2006/table">
            <a:tbl>
              <a:tblPr>
                <a:tableStyleId>{9D7B26C5-4107-4FEC-AEDC-1716B250A1EF}</a:tableStyleId>
              </a:tblPr>
              <a:tblGrid>
                <a:gridCol w="3216070">
                  <a:extLst>
                    <a:ext uri="{9D8B030D-6E8A-4147-A177-3AD203B41FA5}">
                      <a16:colId xmlns:a16="http://schemas.microsoft.com/office/drawing/2014/main" val="1496082664"/>
                    </a:ext>
                  </a:extLst>
                </a:gridCol>
                <a:gridCol w="8693033">
                  <a:extLst>
                    <a:ext uri="{9D8B030D-6E8A-4147-A177-3AD203B41FA5}">
                      <a16:colId xmlns:a16="http://schemas.microsoft.com/office/drawing/2014/main" val="3282379716"/>
                    </a:ext>
                  </a:extLst>
                </a:gridCol>
              </a:tblGrid>
              <a:tr h="636059">
                <a:tc>
                  <a:txBody>
                    <a:bodyPr/>
                    <a:lstStyle/>
                    <a:p>
                      <a:pPr fontAlgn="t"/>
                      <a:r>
                        <a:rPr lang="en-US" sz="2000" b="1">
                          <a:effectLst/>
                          <a:latin typeface="Bahnschrift Light" panose="020B0502040204020203" pitchFamily="34" charset="0"/>
                        </a:rPr>
                        <a:t>Ease of</a:t>
                      </a:r>
                      <a:r>
                        <a:rPr lang="en-US" sz="2000">
                          <a:effectLst/>
                          <a:latin typeface="Bahnschrift Light" panose="020B0502040204020203" pitchFamily="34" charset="0"/>
                        </a:rPr>
                        <a:t> </a:t>
                      </a:r>
                      <a:r>
                        <a:rPr lang="en-US" sz="2000" b="1">
                          <a:effectLst/>
                          <a:latin typeface="Bahnschrift Light" panose="020B0502040204020203" pitchFamily="34" charset="0"/>
                        </a:rPr>
                        <a:t>Integration</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Easily integrate with other systems.</a:t>
                      </a:r>
                    </a:p>
                  </a:txBody>
                  <a:tcPr marL="83946" marR="83946" marT="41973" marB="41973"/>
                </a:tc>
                <a:extLst>
                  <a:ext uri="{0D108BD9-81ED-4DB2-BD59-A6C34878D82A}">
                    <a16:rowId xmlns:a16="http://schemas.microsoft.com/office/drawing/2014/main" val="3900476728"/>
                  </a:ext>
                </a:extLst>
              </a:tr>
              <a:tr h="636059">
                <a:tc>
                  <a:txBody>
                    <a:bodyPr/>
                    <a:lstStyle/>
                    <a:p>
                      <a:pPr fontAlgn="t"/>
                      <a:r>
                        <a:rPr lang="en-US" sz="2000" b="1">
                          <a:effectLst/>
                          <a:latin typeface="Bahnschrift Light" panose="020B0502040204020203" pitchFamily="34" charset="0"/>
                        </a:rPr>
                        <a:t>Speed</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Develop applications faster.</a:t>
                      </a:r>
                    </a:p>
                  </a:txBody>
                  <a:tcPr marL="83946" marR="83946" marT="41973" marB="41973"/>
                </a:tc>
                <a:extLst>
                  <a:ext uri="{0D108BD9-81ED-4DB2-BD59-A6C34878D82A}">
                    <a16:rowId xmlns:a16="http://schemas.microsoft.com/office/drawing/2014/main" val="2568897027"/>
                  </a:ext>
                </a:extLst>
              </a:tr>
              <a:tr h="636059">
                <a:tc>
                  <a:txBody>
                    <a:bodyPr/>
                    <a:lstStyle/>
                    <a:p>
                      <a:pPr fontAlgn="t"/>
                      <a:r>
                        <a:rPr lang="en-US" sz="2000" b="1">
                          <a:effectLst/>
                          <a:latin typeface="Bahnschrift Light" panose="020B0502040204020203" pitchFamily="34" charset="0"/>
                        </a:rPr>
                        <a:t>Testing</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Test faster using the Lapps test environment.</a:t>
                      </a:r>
                    </a:p>
                  </a:txBody>
                  <a:tcPr marL="83946" marR="83946" marT="41973" marB="41973"/>
                </a:tc>
                <a:extLst>
                  <a:ext uri="{0D108BD9-81ED-4DB2-BD59-A6C34878D82A}">
                    <a16:rowId xmlns:a16="http://schemas.microsoft.com/office/drawing/2014/main" val="3060476221"/>
                  </a:ext>
                </a:extLst>
              </a:tr>
              <a:tr h="636059">
                <a:tc>
                  <a:txBody>
                    <a:bodyPr/>
                    <a:lstStyle/>
                    <a:p>
                      <a:pPr fontAlgn="t"/>
                      <a:r>
                        <a:rPr lang="en-US" sz="2000" b="1">
                          <a:effectLst/>
                          <a:latin typeface="Bahnschrift Light" panose="020B0502040204020203" pitchFamily="34" charset="0"/>
                        </a:rPr>
                        <a:t>Security</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You don’t have to worry about security or data encryption.</a:t>
                      </a:r>
                    </a:p>
                  </a:txBody>
                  <a:tcPr marL="83946" marR="83946" marT="41973" marB="41973"/>
                </a:tc>
                <a:extLst>
                  <a:ext uri="{0D108BD9-81ED-4DB2-BD59-A6C34878D82A}">
                    <a16:rowId xmlns:a16="http://schemas.microsoft.com/office/drawing/2014/main" val="3637866312"/>
                  </a:ext>
                </a:extLst>
              </a:tr>
              <a:tr h="636059">
                <a:tc>
                  <a:txBody>
                    <a:bodyPr/>
                    <a:lstStyle/>
                    <a:p>
                      <a:pPr fontAlgn="t"/>
                      <a:r>
                        <a:rPr lang="en-US" sz="2000" b="1">
                          <a:effectLst/>
                          <a:latin typeface="Bahnschrift Light" panose="020B0502040204020203" pitchFamily="34" charset="0"/>
                        </a:rPr>
                        <a:t>Hosting</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There’s no need to maintain the source code or worry about version history.</a:t>
                      </a:r>
                    </a:p>
                  </a:txBody>
                  <a:tcPr marL="83946" marR="83946" marT="41973" marB="41973"/>
                </a:tc>
                <a:extLst>
                  <a:ext uri="{0D108BD9-81ED-4DB2-BD59-A6C34878D82A}">
                    <a16:rowId xmlns:a16="http://schemas.microsoft.com/office/drawing/2014/main" val="2439709946"/>
                  </a:ext>
                </a:extLst>
              </a:tr>
              <a:tr h="636059">
                <a:tc>
                  <a:txBody>
                    <a:bodyPr/>
                    <a:lstStyle/>
                    <a:p>
                      <a:pPr fontAlgn="t"/>
                      <a:r>
                        <a:rPr lang="en-US" sz="2000" b="1">
                          <a:effectLst/>
                          <a:latin typeface="Bahnschrift Light" panose="020B0502040204020203" pitchFamily="34" charset="0"/>
                        </a:rPr>
                        <a:t>Troubleshooting</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Easy logging, debugging and troubleshooting.</a:t>
                      </a:r>
                    </a:p>
                  </a:txBody>
                  <a:tcPr marL="83946" marR="83946" marT="41973" marB="41973"/>
                </a:tc>
                <a:extLst>
                  <a:ext uri="{0D108BD9-81ED-4DB2-BD59-A6C34878D82A}">
                    <a16:rowId xmlns:a16="http://schemas.microsoft.com/office/drawing/2014/main" val="862389021"/>
                  </a:ext>
                </a:extLst>
              </a:tr>
              <a:tr h="636059">
                <a:tc>
                  <a:txBody>
                    <a:bodyPr/>
                    <a:lstStyle/>
                    <a:p>
                      <a:pPr fontAlgn="t"/>
                      <a:r>
                        <a:rPr lang="en-US" sz="2000" b="1">
                          <a:effectLst/>
                          <a:latin typeface="Bahnschrift Light" panose="020B0502040204020203" pitchFamily="34" charset="0"/>
                        </a:rPr>
                        <a:t>Reliability</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You don’t have to worry about reliability or server downtime.</a:t>
                      </a:r>
                    </a:p>
                  </a:txBody>
                  <a:tcPr marL="83946" marR="83946" marT="41973" marB="41973"/>
                </a:tc>
                <a:extLst>
                  <a:ext uri="{0D108BD9-81ED-4DB2-BD59-A6C34878D82A}">
                    <a16:rowId xmlns:a16="http://schemas.microsoft.com/office/drawing/2014/main" val="2179418312"/>
                  </a:ext>
                </a:extLst>
              </a:tr>
              <a:tr h="842649">
                <a:tc>
                  <a:txBody>
                    <a:bodyPr/>
                    <a:lstStyle/>
                    <a:p>
                      <a:pPr fontAlgn="t"/>
                      <a:r>
                        <a:rPr lang="en-US" sz="2000" b="1">
                          <a:effectLst/>
                          <a:latin typeface="Bahnschrift Light" panose="020B0502040204020203" pitchFamily="34" charset="0"/>
                        </a:rPr>
                        <a:t>Scalability</a:t>
                      </a:r>
                      <a:endParaRPr lang="en-US" sz="2000">
                        <a:effectLst/>
                        <a:latin typeface="Bahnschrift Light" panose="020B0502040204020203" pitchFamily="34" charset="0"/>
                      </a:endParaRPr>
                    </a:p>
                  </a:txBody>
                  <a:tcPr marL="83946" marR="83946" marT="41973" marB="41973"/>
                </a:tc>
                <a:tc>
                  <a:txBody>
                    <a:bodyPr/>
                    <a:lstStyle/>
                    <a:p>
                      <a:pPr fontAlgn="t"/>
                      <a:r>
                        <a:rPr lang="en-US" sz="2000">
                          <a:effectLst/>
                          <a:latin typeface="Bahnschrift Light" panose="020B0502040204020203" pitchFamily="34" charset="0"/>
                        </a:rPr>
                        <a:t>You don’t have to be concerned with scalability or handling API call volumes. </a:t>
                      </a:r>
                      <a:r>
                        <a:rPr lang="en-US" sz="2000" err="1">
                          <a:effectLst/>
                          <a:latin typeface="Bahnschrift Light" panose="020B0502040204020203" pitchFamily="34" charset="0"/>
                        </a:rPr>
                        <a:t>LApps</a:t>
                      </a:r>
                      <a:r>
                        <a:rPr lang="en-US" sz="2000">
                          <a:effectLst/>
                          <a:latin typeface="Bahnschrift Light" panose="020B0502040204020203" pitchFamily="34" charset="0"/>
                        </a:rPr>
                        <a:t> can be scaled to meet as many executions as you need.</a:t>
                      </a:r>
                    </a:p>
                  </a:txBody>
                  <a:tcPr marL="83946" marR="83946" marT="41973" marB="41973"/>
                </a:tc>
                <a:extLst>
                  <a:ext uri="{0D108BD9-81ED-4DB2-BD59-A6C34878D82A}">
                    <a16:rowId xmlns:a16="http://schemas.microsoft.com/office/drawing/2014/main" val="317973739"/>
                  </a:ext>
                </a:extLst>
              </a:tr>
            </a:tbl>
          </a:graphicData>
        </a:graphic>
      </p:graphicFrame>
      <p:sp>
        <p:nvSpPr>
          <p:cNvPr id="9" name="Title 8">
            <a:extLst>
              <a:ext uri="{FF2B5EF4-FFF2-40B4-BE49-F238E27FC236}">
                <a16:creationId xmlns:a16="http://schemas.microsoft.com/office/drawing/2014/main" id="{35E3C0A9-8D62-4BAE-9CCD-B935B55109F6}"/>
              </a:ext>
            </a:extLst>
          </p:cNvPr>
          <p:cNvSpPr>
            <a:spLocks noGrp="1"/>
          </p:cNvSpPr>
          <p:nvPr>
            <p:ph type="title"/>
          </p:nvPr>
        </p:nvSpPr>
        <p:spPr/>
        <p:txBody>
          <a:bodyPr/>
          <a:lstStyle/>
          <a:p>
            <a:r>
              <a:rPr lang="en-US"/>
              <a:t>Benefits of Lapp</a:t>
            </a:r>
          </a:p>
        </p:txBody>
      </p:sp>
    </p:spTree>
    <p:extLst>
      <p:ext uri="{BB962C8B-B14F-4D97-AF65-F5344CB8AC3E}">
        <p14:creationId xmlns:p14="http://schemas.microsoft.com/office/powerpoint/2010/main" val="3583663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6CB2-37EE-4060-BFD1-8FB20EE173FB}"/>
              </a:ext>
            </a:extLst>
          </p:cNvPr>
          <p:cNvSpPr>
            <a:spLocks noGrp="1"/>
          </p:cNvSpPr>
          <p:nvPr>
            <p:ph type="title"/>
          </p:nvPr>
        </p:nvSpPr>
        <p:spPr/>
        <p:txBody>
          <a:bodyPr>
            <a:normAutofit/>
          </a:bodyPr>
          <a:lstStyle/>
          <a:p>
            <a:r>
              <a:rPr lang="en-US"/>
              <a:t>When to create </a:t>
            </a:r>
            <a:r>
              <a:rPr lang="en-US" err="1"/>
              <a:t>LApp</a:t>
            </a:r>
            <a:r>
              <a:rPr lang="en-US"/>
              <a:t>?</a:t>
            </a:r>
          </a:p>
        </p:txBody>
      </p:sp>
      <p:sp>
        <p:nvSpPr>
          <p:cNvPr id="9" name="Content Placeholder 2">
            <a:extLst>
              <a:ext uri="{FF2B5EF4-FFF2-40B4-BE49-F238E27FC236}">
                <a16:creationId xmlns:a16="http://schemas.microsoft.com/office/drawing/2014/main" id="{6AADC432-65E8-441A-B796-3AE47599B308}"/>
              </a:ext>
            </a:extLst>
          </p:cNvPr>
          <p:cNvSpPr>
            <a:spLocks noGrp="1"/>
          </p:cNvSpPr>
          <p:nvPr>
            <p:ph idx="4294967295"/>
          </p:nvPr>
        </p:nvSpPr>
        <p:spPr>
          <a:xfrm>
            <a:off x="116379" y="1379914"/>
            <a:ext cx="12075622" cy="5478086"/>
          </a:xfrm>
        </p:spPr>
        <p:txBody>
          <a:bodyPr>
            <a:normAutofit/>
          </a:bodyPr>
          <a:lstStyle/>
          <a:p>
            <a:pPr marL="0" indent="0">
              <a:buNone/>
            </a:pPr>
            <a:r>
              <a:rPr lang="en-US"/>
              <a:t>I</a:t>
            </a:r>
            <a:r>
              <a:rPr lang="en-US" sz="2400"/>
              <a:t>f you have complex business processes that are not supported by the prebuilt application, Lapps gives you a way to implement custom functionality.</a:t>
            </a:r>
          </a:p>
          <a:p>
            <a:endParaRPr lang="en-US" sz="2400"/>
          </a:p>
          <a:p>
            <a:pPr marL="0" indent="0">
              <a:buNone/>
            </a:pPr>
            <a:r>
              <a:rPr lang="en-US" sz="2400"/>
              <a:t>Use Lapps to –</a:t>
            </a:r>
          </a:p>
          <a:p>
            <a:pPr lvl="1"/>
            <a:r>
              <a:rPr lang="en-US"/>
              <a:t>Create dynamic email responses to your contacts and prospects to ensure the content is relevant. </a:t>
            </a:r>
          </a:p>
          <a:p>
            <a:pPr lvl="1"/>
            <a:r>
              <a:rPr lang="en-US"/>
              <a:t>Quickly send lead and activity data to your other SaaS and web apps.*</a:t>
            </a:r>
          </a:p>
          <a:p>
            <a:pPr lvl="1"/>
            <a:r>
              <a:rPr lang="en-US"/>
              <a:t>Receive data from your other SaaS and web apps. </a:t>
            </a:r>
          </a:p>
          <a:p>
            <a:pPr lvl="1"/>
            <a:r>
              <a:rPr lang="en-US"/>
              <a:t>Do custom calculations. </a:t>
            </a:r>
          </a:p>
          <a:p>
            <a:pPr lvl="1"/>
            <a:r>
              <a:rPr lang="en-US"/>
              <a:t>Create business processes that aren’t supported by Automation.</a:t>
            </a:r>
          </a:p>
          <a:p>
            <a:endParaRPr lang="en-US" sz="2400"/>
          </a:p>
        </p:txBody>
      </p:sp>
      <p:sp>
        <p:nvSpPr>
          <p:cNvPr id="5" name="Slide Number Placeholder 4">
            <a:extLst>
              <a:ext uri="{FF2B5EF4-FFF2-40B4-BE49-F238E27FC236}">
                <a16:creationId xmlns:a16="http://schemas.microsoft.com/office/drawing/2014/main" id="{E1827151-D5C2-4FF0-BCF2-87667847FE77}"/>
              </a:ext>
            </a:extLst>
          </p:cNvPr>
          <p:cNvSpPr>
            <a:spLocks noGrp="1"/>
          </p:cNvSpPr>
          <p:nvPr>
            <p:ph type="sldNum" sz="quarter" idx="4294967295"/>
          </p:nvPr>
        </p:nvSpPr>
        <p:spPr>
          <a:xfrm>
            <a:off x="9448800" y="6356350"/>
            <a:ext cx="2743200" cy="365125"/>
          </a:xfrm>
          <a:prstGeom prst="ellipse">
            <a:avLst/>
          </a:prstGeom>
        </p:spPr>
        <p:txBody>
          <a:bodyPr>
            <a:normAutofit/>
          </a:bodyPr>
          <a:lstStyle/>
          <a:p>
            <a:pPr>
              <a:lnSpc>
                <a:spcPct val="90000"/>
              </a:lnSpc>
              <a:spcAft>
                <a:spcPts val="600"/>
              </a:spcAft>
            </a:pPr>
            <a:fld id="{E1D36AFC-5EE6-48B2-A17A-D27356569666}" type="slidenum">
              <a:rPr lang="id-ID">
                <a:solidFill>
                  <a:srgbClr val="FFFFFF"/>
                </a:solidFill>
              </a:rPr>
              <a:pPr>
                <a:lnSpc>
                  <a:spcPct val="90000"/>
                </a:lnSpc>
                <a:spcAft>
                  <a:spcPts val="600"/>
                </a:spcAft>
              </a:pPr>
              <a:t>23</a:t>
            </a:fld>
            <a:endParaRPr lang="id-ID">
              <a:solidFill>
                <a:srgbClr val="FFFFFF"/>
              </a:solidFill>
            </a:endParaRPr>
          </a:p>
        </p:txBody>
      </p:sp>
    </p:spTree>
    <p:extLst>
      <p:ext uri="{BB962C8B-B14F-4D97-AF65-F5344CB8AC3E}">
        <p14:creationId xmlns:p14="http://schemas.microsoft.com/office/powerpoint/2010/main" val="422406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7323-3428-4E5B-AA10-01E53986362B}"/>
              </a:ext>
            </a:extLst>
          </p:cNvPr>
          <p:cNvSpPr>
            <a:spLocks noGrp="1"/>
          </p:cNvSpPr>
          <p:nvPr>
            <p:ph type="title"/>
          </p:nvPr>
        </p:nvSpPr>
        <p:spPr/>
        <p:txBody>
          <a:bodyPr/>
          <a:lstStyle/>
          <a:p>
            <a:r>
              <a:rPr lang="en-US"/>
              <a:t>Working of </a:t>
            </a:r>
            <a:r>
              <a:rPr lang="en-US" err="1"/>
              <a:t>LApps</a:t>
            </a:r>
            <a:r>
              <a:rPr lang="en-US"/>
              <a:t> and Limitations</a:t>
            </a:r>
          </a:p>
        </p:txBody>
      </p:sp>
      <p:sp>
        <p:nvSpPr>
          <p:cNvPr id="3" name="Content Placeholder 2">
            <a:extLst>
              <a:ext uri="{FF2B5EF4-FFF2-40B4-BE49-F238E27FC236}">
                <a16:creationId xmlns:a16="http://schemas.microsoft.com/office/drawing/2014/main" id="{0E4DB780-0012-43A1-A2E3-33AAEE61F945}"/>
              </a:ext>
            </a:extLst>
          </p:cNvPr>
          <p:cNvSpPr>
            <a:spLocks noGrp="1"/>
          </p:cNvSpPr>
          <p:nvPr>
            <p:ph idx="1"/>
          </p:nvPr>
        </p:nvSpPr>
        <p:spPr/>
        <p:txBody>
          <a:bodyPr>
            <a:normAutofit lnSpcReduction="10000"/>
          </a:bodyPr>
          <a:lstStyle/>
          <a:p>
            <a:pPr marL="0" indent="0" algn="just">
              <a:buNone/>
            </a:pPr>
            <a:r>
              <a:rPr lang="en-US" sz="2400"/>
              <a:t>Lapps runs on a Node.js server(v8.10) and currently supports code only in JavaScript. When you write code in Lapps and publish it to a test or live environment, you get an API URL that you can use to read/send data within LeadSquared or to and from an external system.</a:t>
            </a:r>
          </a:p>
          <a:p>
            <a:pPr marL="0" indent="0">
              <a:buNone/>
            </a:pPr>
            <a:endParaRPr lang="en-US"/>
          </a:p>
          <a:p>
            <a:pPr marL="0" indent="0">
              <a:buNone/>
            </a:pPr>
            <a:r>
              <a:rPr lang="en-US"/>
              <a:t>Some Limitations</a:t>
            </a:r>
          </a:p>
          <a:p>
            <a:pPr lvl="1"/>
            <a:r>
              <a:rPr lang="en-US" sz="2200"/>
              <a:t>Only LeadSquared Administrator users have access to Lapps.</a:t>
            </a:r>
          </a:p>
          <a:p>
            <a:pPr lvl="1"/>
            <a:r>
              <a:rPr lang="en-US" sz="2200"/>
              <a:t>You can’t import libraries or your local project. You have to write the code in the Lapps editor.</a:t>
            </a:r>
          </a:p>
          <a:p>
            <a:pPr lvl="1"/>
            <a:r>
              <a:rPr lang="en-US" sz="2200"/>
              <a:t>The Lapps editor only supports </a:t>
            </a:r>
            <a:r>
              <a:rPr lang="en-US" sz="2200" err="1"/>
              <a:t>Javascript</a:t>
            </a:r>
            <a:r>
              <a:rPr lang="en-US" sz="2200"/>
              <a:t> currently.</a:t>
            </a:r>
          </a:p>
          <a:p>
            <a:pPr marL="0" indent="0">
              <a:buNone/>
            </a:pPr>
            <a:endParaRPr lang="en-US"/>
          </a:p>
        </p:txBody>
      </p:sp>
      <p:sp>
        <p:nvSpPr>
          <p:cNvPr id="5" name="Slide Number Placeholder 4">
            <a:extLst>
              <a:ext uri="{FF2B5EF4-FFF2-40B4-BE49-F238E27FC236}">
                <a16:creationId xmlns:a16="http://schemas.microsoft.com/office/drawing/2014/main" id="{9B27C247-EB35-43C2-BA8D-8846764573DE}"/>
              </a:ext>
            </a:extLst>
          </p:cNvPr>
          <p:cNvSpPr>
            <a:spLocks noGrp="1"/>
          </p:cNvSpPr>
          <p:nvPr>
            <p:ph type="sldNum" sz="quarter" idx="12"/>
          </p:nvPr>
        </p:nvSpPr>
        <p:spPr/>
        <p:txBody>
          <a:bodyPr/>
          <a:lstStyle/>
          <a:p>
            <a:fld id="{E1D36AFC-5EE6-48B2-A17A-D27356569666}" type="slidenum">
              <a:rPr lang="id-ID" smtClean="0"/>
              <a:t>24</a:t>
            </a:fld>
            <a:endParaRPr lang="id-ID"/>
          </a:p>
        </p:txBody>
      </p:sp>
    </p:spTree>
    <p:extLst>
      <p:ext uri="{BB962C8B-B14F-4D97-AF65-F5344CB8AC3E}">
        <p14:creationId xmlns:p14="http://schemas.microsoft.com/office/powerpoint/2010/main" val="3801387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C3BA-48AB-4E2D-BA67-94FA33A28048}"/>
              </a:ext>
            </a:extLst>
          </p:cNvPr>
          <p:cNvSpPr>
            <a:spLocks noGrp="1"/>
          </p:cNvSpPr>
          <p:nvPr>
            <p:ph type="title"/>
          </p:nvPr>
        </p:nvSpPr>
        <p:spPr/>
        <p:txBody>
          <a:bodyPr/>
          <a:lstStyle/>
          <a:p>
            <a:r>
              <a:rPr lang="en-US"/>
              <a:t>Getting Started</a:t>
            </a:r>
          </a:p>
        </p:txBody>
      </p:sp>
      <p:sp>
        <p:nvSpPr>
          <p:cNvPr id="3" name="Content Placeholder 2">
            <a:extLst>
              <a:ext uri="{FF2B5EF4-FFF2-40B4-BE49-F238E27FC236}">
                <a16:creationId xmlns:a16="http://schemas.microsoft.com/office/drawing/2014/main" id="{8BD3EFA8-4F34-4148-9373-E6DDDEE6F36F}"/>
              </a:ext>
            </a:extLst>
          </p:cNvPr>
          <p:cNvSpPr>
            <a:spLocks noGrp="1"/>
          </p:cNvSpPr>
          <p:nvPr>
            <p:ph idx="1"/>
          </p:nvPr>
        </p:nvSpPr>
        <p:spPr/>
        <p:txBody>
          <a:bodyPr/>
          <a:lstStyle/>
          <a:p>
            <a:pPr marL="0" indent="0">
              <a:buNone/>
            </a:pPr>
            <a:r>
              <a:rPr lang="en-US" sz="2400"/>
              <a:t>The Manage Lapps UI is available under the Apps section </a:t>
            </a:r>
          </a:p>
          <a:p>
            <a:pPr marL="0" indent="0">
              <a:buNone/>
            </a:pPr>
            <a:r>
              <a:rPr lang="en-US" sz="2400"/>
              <a:t>of the main navigation panel –</a:t>
            </a:r>
          </a:p>
          <a:p>
            <a:endParaRPr lang="en-US"/>
          </a:p>
        </p:txBody>
      </p:sp>
      <p:sp>
        <p:nvSpPr>
          <p:cNvPr id="5" name="Slide Number Placeholder 4">
            <a:extLst>
              <a:ext uri="{FF2B5EF4-FFF2-40B4-BE49-F238E27FC236}">
                <a16:creationId xmlns:a16="http://schemas.microsoft.com/office/drawing/2014/main" id="{9FEBE0AA-9643-4A85-83A7-7DD316E80938}"/>
              </a:ext>
            </a:extLst>
          </p:cNvPr>
          <p:cNvSpPr>
            <a:spLocks noGrp="1"/>
          </p:cNvSpPr>
          <p:nvPr>
            <p:ph type="sldNum" sz="quarter" idx="12"/>
          </p:nvPr>
        </p:nvSpPr>
        <p:spPr/>
        <p:txBody>
          <a:bodyPr/>
          <a:lstStyle/>
          <a:p>
            <a:fld id="{E1D36AFC-5EE6-48B2-A17A-D27356569666}" type="slidenum">
              <a:rPr lang="id-ID" smtClean="0"/>
              <a:t>25</a:t>
            </a:fld>
            <a:endParaRPr lang="id-ID"/>
          </a:p>
        </p:txBody>
      </p:sp>
      <p:pic>
        <p:nvPicPr>
          <p:cNvPr id="8" name="Picture 7">
            <a:extLst>
              <a:ext uri="{FF2B5EF4-FFF2-40B4-BE49-F238E27FC236}">
                <a16:creationId xmlns:a16="http://schemas.microsoft.com/office/drawing/2014/main" id="{B62BD06A-0FD0-41D1-BA0E-D7B4943CA5B2}"/>
              </a:ext>
            </a:extLst>
          </p:cNvPr>
          <p:cNvPicPr>
            <a:picLocks noChangeAspect="1"/>
          </p:cNvPicPr>
          <p:nvPr/>
        </p:nvPicPr>
        <p:blipFill>
          <a:blip r:embed="rId3"/>
          <a:stretch>
            <a:fillRect/>
          </a:stretch>
        </p:blipFill>
        <p:spPr>
          <a:xfrm>
            <a:off x="1182937" y="3012183"/>
            <a:ext cx="8642176" cy="2525609"/>
          </a:xfrm>
          <a:prstGeom prst="rect">
            <a:avLst/>
          </a:prstGeom>
          <a:ln>
            <a:solidFill>
              <a:schemeClr val="accent3"/>
            </a:solidFill>
          </a:ln>
        </p:spPr>
      </p:pic>
      <p:pic>
        <p:nvPicPr>
          <p:cNvPr id="7" name="Picture 6">
            <a:extLst>
              <a:ext uri="{FF2B5EF4-FFF2-40B4-BE49-F238E27FC236}">
                <a16:creationId xmlns:a16="http://schemas.microsoft.com/office/drawing/2014/main" id="{A5ADFB9C-8FCD-494F-9878-7F11B1C7BBA8}"/>
              </a:ext>
            </a:extLst>
          </p:cNvPr>
          <p:cNvPicPr>
            <a:picLocks noChangeAspect="1"/>
          </p:cNvPicPr>
          <p:nvPr/>
        </p:nvPicPr>
        <p:blipFill rotWithShape="1">
          <a:blip r:embed="rId4">
            <a:extLst>
              <a:ext uri="{28A0092B-C50C-407E-A947-70E740481C1C}">
                <a14:useLocalDpi xmlns:a14="http://schemas.microsoft.com/office/drawing/2010/main" val="0"/>
              </a:ext>
            </a:extLst>
          </a:blip>
          <a:srcRect l="61313" t="1109" r="17079" b="68248"/>
          <a:stretch/>
        </p:blipFill>
        <p:spPr>
          <a:xfrm>
            <a:off x="9032707" y="2089389"/>
            <a:ext cx="2952329" cy="1988853"/>
          </a:xfrm>
          <a:prstGeom prst="rect">
            <a:avLst/>
          </a:prstGeom>
          <a:ln>
            <a:solidFill>
              <a:schemeClr val="accent3"/>
            </a:solidFill>
          </a:ln>
        </p:spPr>
      </p:pic>
    </p:spTree>
    <p:extLst>
      <p:ext uri="{BB962C8B-B14F-4D97-AF65-F5344CB8AC3E}">
        <p14:creationId xmlns:p14="http://schemas.microsoft.com/office/powerpoint/2010/main" val="3199435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2A9B-A758-4ADB-A2D9-5DD3D1C21C23}"/>
              </a:ext>
            </a:extLst>
          </p:cNvPr>
          <p:cNvSpPr>
            <a:spLocks noGrp="1"/>
          </p:cNvSpPr>
          <p:nvPr>
            <p:ph type="title"/>
          </p:nvPr>
        </p:nvSpPr>
        <p:spPr/>
        <p:txBody>
          <a:bodyPr/>
          <a:lstStyle/>
          <a:p>
            <a:r>
              <a:rPr lang="en-US"/>
              <a:t>Custom menus</a:t>
            </a:r>
          </a:p>
        </p:txBody>
      </p:sp>
      <p:sp>
        <p:nvSpPr>
          <p:cNvPr id="3" name="Text Placeholder 2">
            <a:extLst>
              <a:ext uri="{FF2B5EF4-FFF2-40B4-BE49-F238E27FC236}">
                <a16:creationId xmlns:a16="http://schemas.microsoft.com/office/drawing/2014/main" id="{4CC4A06F-45A1-4B4A-BA1A-AA22E550B5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A37D8-28B7-4A0B-A718-94E706C26F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979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860F5A-C32C-43D7-8A25-BBB73F5AF663}"/>
              </a:ext>
            </a:extLst>
          </p:cNvPr>
          <p:cNvSpPr>
            <a:spLocks noGrp="1"/>
          </p:cNvSpPr>
          <p:nvPr>
            <p:ph type="title"/>
          </p:nvPr>
        </p:nvSpPr>
        <p:spPr/>
        <p:txBody>
          <a:bodyPr/>
          <a:lstStyle/>
          <a:p>
            <a:r>
              <a:rPr lang="en-US"/>
              <a:t>Custom Menu for Web</a:t>
            </a:r>
          </a:p>
        </p:txBody>
      </p:sp>
      <p:sp>
        <p:nvSpPr>
          <p:cNvPr id="5" name="Content Placeholder 4">
            <a:extLst>
              <a:ext uri="{FF2B5EF4-FFF2-40B4-BE49-F238E27FC236}">
                <a16:creationId xmlns:a16="http://schemas.microsoft.com/office/drawing/2014/main" id="{77A75F3D-F012-42A4-897A-9708675D5B2F}"/>
              </a:ext>
            </a:extLst>
          </p:cNvPr>
          <p:cNvSpPr>
            <a:spLocks noGrp="1"/>
          </p:cNvSpPr>
          <p:nvPr>
            <p:ph idx="1"/>
          </p:nvPr>
        </p:nvSpPr>
        <p:spPr/>
        <p:txBody>
          <a:bodyPr/>
          <a:lstStyle/>
          <a:p>
            <a:r>
              <a:rPr lang="en-US" b="0" i="0">
                <a:solidFill>
                  <a:srgbClr val="212B35"/>
                </a:solidFill>
                <a:effectLst/>
                <a:latin typeface="Bahnschrift Light"/>
              </a:rPr>
              <a:t>Allows you to create custom menu tabs in your </a:t>
            </a:r>
            <a:r>
              <a:rPr lang="en-US" b="0" i="0" err="1">
                <a:solidFill>
                  <a:srgbClr val="212B35"/>
                </a:solidFill>
                <a:effectLst/>
                <a:latin typeface="Bahnschrift Light"/>
              </a:rPr>
              <a:t>LeadSquared</a:t>
            </a:r>
            <a:r>
              <a:rPr lang="en-US" b="0" i="0">
                <a:solidFill>
                  <a:srgbClr val="212B35"/>
                </a:solidFill>
                <a:effectLst/>
                <a:latin typeface="Bahnschrift Light"/>
              </a:rPr>
              <a:t> web application.</a:t>
            </a:r>
            <a:r>
              <a:rPr lang="en-US">
                <a:solidFill>
                  <a:srgbClr val="212B35"/>
                </a:solidFill>
                <a:latin typeface="Bahnschrift Light"/>
              </a:rPr>
              <a:t> </a:t>
            </a:r>
            <a:endParaRPr lang="en-US" b="0" i="0">
              <a:solidFill>
                <a:srgbClr val="212B35"/>
              </a:solidFill>
              <a:effectLst/>
              <a:latin typeface="Bahnschrift Light"/>
            </a:endParaRPr>
          </a:p>
          <a:p>
            <a:r>
              <a:rPr lang="en-US" b="0" i="0">
                <a:solidFill>
                  <a:srgbClr val="212B35"/>
                </a:solidFill>
                <a:effectLst/>
                <a:latin typeface="Bahnschrift Light"/>
              </a:rPr>
              <a:t>These tabs appear in your navigation menu and let you access external URLs or third-party websites directly from your </a:t>
            </a:r>
            <a:r>
              <a:rPr lang="en-US" b="0" i="0" err="1">
                <a:solidFill>
                  <a:srgbClr val="212B35"/>
                </a:solidFill>
                <a:effectLst/>
                <a:latin typeface="Bahnschrift Light"/>
              </a:rPr>
              <a:t>LeadSquared</a:t>
            </a:r>
            <a:r>
              <a:rPr lang="en-US" b="0" i="0">
                <a:solidFill>
                  <a:srgbClr val="212B35"/>
                </a:solidFill>
                <a:effectLst/>
                <a:latin typeface="Bahnschrift Light"/>
              </a:rPr>
              <a:t> account.</a:t>
            </a:r>
          </a:p>
          <a:p>
            <a:r>
              <a:rPr lang="en-US">
                <a:solidFill>
                  <a:srgbClr val="212B35"/>
                </a:solidFill>
                <a:latin typeface="Bahnschrift Light"/>
              </a:rPr>
              <a:t>We need to install the connector ‘Custom Menu for Web’</a:t>
            </a:r>
            <a:endParaRPr lang="en-US">
              <a:latin typeface="Bahnschrift Light"/>
            </a:endParaRPr>
          </a:p>
        </p:txBody>
      </p:sp>
      <p:sp>
        <p:nvSpPr>
          <p:cNvPr id="2" name="Slide Number Placeholder 1">
            <a:extLst>
              <a:ext uri="{FF2B5EF4-FFF2-40B4-BE49-F238E27FC236}">
                <a16:creationId xmlns:a16="http://schemas.microsoft.com/office/drawing/2014/main" id="{22008231-E8AC-445B-B435-B1467346952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05879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E656-AAC7-45AB-87A9-E195AFBF37F9}"/>
              </a:ext>
            </a:extLst>
          </p:cNvPr>
          <p:cNvSpPr>
            <a:spLocks noGrp="1"/>
          </p:cNvSpPr>
          <p:nvPr>
            <p:ph type="title"/>
          </p:nvPr>
        </p:nvSpPr>
        <p:spPr/>
        <p:txBody>
          <a:bodyPr/>
          <a:lstStyle/>
          <a:p>
            <a:r>
              <a:rPr lang="en-US"/>
              <a:t>Configuration for Web app</a:t>
            </a:r>
          </a:p>
        </p:txBody>
      </p:sp>
      <p:pic>
        <p:nvPicPr>
          <p:cNvPr id="1026" name="Picture 2" descr="Configure app">
            <a:extLst>
              <a:ext uri="{FF2B5EF4-FFF2-40B4-BE49-F238E27FC236}">
                <a16:creationId xmlns:a16="http://schemas.microsoft.com/office/drawing/2014/main" id="{5DA2DB0F-0A32-4BAD-BC0F-FCDA31F80CFD}"/>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2172" y="1547813"/>
            <a:ext cx="9782993" cy="43894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AE0C7A-A06B-4858-BAA1-70E79F6E39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2306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vigation">
            <a:extLst>
              <a:ext uri="{FF2B5EF4-FFF2-40B4-BE49-F238E27FC236}">
                <a16:creationId xmlns:a16="http://schemas.microsoft.com/office/drawing/2014/main" id="{5FAA2732-1068-487B-A860-CDC2B54D03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4309" y="2410691"/>
            <a:ext cx="10362633" cy="44426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084BC8-DF58-4A5A-9685-7E0DBFC38F74}"/>
              </a:ext>
            </a:extLst>
          </p:cNvPr>
          <p:cNvSpPr>
            <a:spLocks noGrp="1"/>
          </p:cNvSpPr>
          <p:nvPr>
            <p:ph type="title"/>
          </p:nvPr>
        </p:nvSpPr>
        <p:spPr/>
        <p:txBody>
          <a:bodyPr/>
          <a:lstStyle/>
          <a:p>
            <a:r>
              <a:rPr lang="en-US"/>
              <a:t>Navigation</a:t>
            </a:r>
          </a:p>
        </p:txBody>
      </p:sp>
      <p:sp>
        <p:nvSpPr>
          <p:cNvPr id="3" name="Content Placeholder 2">
            <a:extLst>
              <a:ext uri="{FF2B5EF4-FFF2-40B4-BE49-F238E27FC236}">
                <a16:creationId xmlns:a16="http://schemas.microsoft.com/office/drawing/2014/main" id="{2962B07F-2629-4159-9D72-9250D648709C}"/>
              </a:ext>
            </a:extLst>
          </p:cNvPr>
          <p:cNvSpPr>
            <a:spLocks noGrp="1"/>
          </p:cNvSpPr>
          <p:nvPr>
            <p:ph idx="1"/>
          </p:nvPr>
        </p:nvSpPr>
        <p:spPr>
          <a:xfrm>
            <a:off x="1484310" y="1467169"/>
            <a:ext cx="10018713" cy="4388903"/>
          </a:xfrm>
        </p:spPr>
        <p:txBody>
          <a:bodyPr/>
          <a:lstStyle/>
          <a:p>
            <a:r>
              <a:rPr lang="en-US" b="0" i="0">
                <a:solidFill>
                  <a:srgbClr val="212B35"/>
                </a:solidFill>
                <a:effectLst/>
                <a:latin typeface="Bahnschrift Light"/>
              </a:rPr>
              <a:t>The custom tab will appear under the Apps menu after you’ve successfully configured it.</a:t>
            </a:r>
            <a:endParaRPr lang="en-US">
              <a:latin typeface="Bahnschrift Light"/>
            </a:endParaRPr>
          </a:p>
        </p:txBody>
      </p:sp>
      <p:sp>
        <p:nvSpPr>
          <p:cNvPr id="4" name="Slide Number Placeholder 3">
            <a:extLst>
              <a:ext uri="{FF2B5EF4-FFF2-40B4-BE49-F238E27FC236}">
                <a16:creationId xmlns:a16="http://schemas.microsoft.com/office/drawing/2014/main" id="{14434A67-1983-495C-8617-FD8040BA4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52011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76A2B7-B4C6-46A0-AE4B-8782C7B221F5}"/>
              </a:ext>
            </a:extLst>
          </p:cNvPr>
          <p:cNvSpPr>
            <a:spLocks noGrp="1"/>
          </p:cNvSpPr>
          <p:nvPr>
            <p:ph type="title"/>
          </p:nvPr>
        </p:nvSpPr>
        <p:spPr/>
        <p:txBody>
          <a:bodyPr/>
          <a:lstStyle/>
          <a:p>
            <a:r>
              <a:rPr lang="en-US"/>
              <a:t>API overview</a:t>
            </a:r>
          </a:p>
        </p:txBody>
      </p:sp>
      <p:sp>
        <p:nvSpPr>
          <p:cNvPr id="6" name="Text Placeholder 5">
            <a:extLst>
              <a:ext uri="{FF2B5EF4-FFF2-40B4-BE49-F238E27FC236}">
                <a16:creationId xmlns:a16="http://schemas.microsoft.com/office/drawing/2014/main" id="{304AD32D-52A3-4449-BFEB-5534630B47EF}"/>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E08FE463-B51E-4EEF-B313-6BFBAE7EEBD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28395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28FB9-E130-4973-972D-4201279DE505}"/>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1C37C7AB-41AF-44B5-8F52-4E3334987172}"/>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F0BD47C-88AC-440B-A039-C072393D9F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8815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43BA-3068-46DF-A48D-BD76448FC1CE}"/>
              </a:ext>
            </a:extLst>
          </p:cNvPr>
          <p:cNvSpPr>
            <a:spLocks noGrp="1"/>
          </p:cNvSpPr>
          <p:nvPr>
            <p:ph type="title"/>
          </p:nvPr>
        </p:nvSpPr>
        <p:spPr/>
        <p:txBody>
          <a:bodyPr anchor="b">
            <a:normAutofit fontScale="90000"/>
          </a:bodyPr>
          <a:lstStyle/>
          <a:p>
            <a:r>
              <a:rPr lang="en-US" sz="5400"/>
              <a:t>What is an API</a:t>
            </a:r>
          </a:p>
        </p:txBody>
      </p:sp>
      <p:sp>
        <p:nvSpPr>
          <p:cNvPr id="3" name="Content Placeholder 2">
            <a:extLst>
              <a:ext uri="{FF2B5EF4-FFF2-40B4-BE49-F238E27FC236}">
                <a16:creationId xmlns:a16="http://schemas.microsoft.com/office/drawing/2014/main" id="{CE7268CD-432C-4977-81B7-5E49758A8336}"/>
              </a:ext>
            </a:extLst>
          </p:cNvPr>
          <p:cNvSpPr>
            <a:spLocks noGrp="1"/>
          </p:cNvSpPr>
          <p:nvPr>
            <p:ph idx="4294967295"/>
          </p:nvPr>
        </p:nvSpPr>
        <p:spPr>
          <a:xfrm>
            <a:off x="279143" y="1392702"/>
            <a:ext cx="11096931" cy="1122513"/>
          </a:xfrm>
        </p:spPr>
        <p:txBody>
          <a:bodyPr anchor="t">
            <a:normAutofit fontScale="92500" lnSpcReduction="10000"/>
          </a:bodyPr>
          <a:lstStyle/>
          <a:p>
            <a:pPr marL="0" indent="0">
              <a:buNone/>
            </a:pPr>
            <a:r>
              <a:rPr lang="en-US"/>
              <a:t>An API is the tool that makes a website's data digestible for a computer. Through it, a computer can view and edit data, just like a person can by loading pages and submitting forms.</a:t>
            </a:r>
          </a:p>
          <a:p>
            <a:endParaRPr lang="en-US" sz="1800"/>
          </a:p>
        </p:txBody>
      </p:sp>
      <p:pic>
        <p:nvPicPr>
          <p:cNvPr id="1026" name="Picture 2">
            <a:extLst>
              <a:ext uri="{FF2B5EF4-FFF2-40B4-BE49-F238E27FC236}">
                <a16:creationId xmlns:a16="http://schemas.microsoft.com/office/drawing/2014/main" id="{C1087C8A-FA64-40B2-8886-8D928B05F9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16795" y="2817055"/>
            <a:ext cx="5221625" cy="318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87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mputer&#10;&#10;Description automatically generated">
            <a:extLst>
              <a:ext uri="{FF2B5EF4-FFF2-40B4-BE49-F238E27FC236}">
                <a16:creationId xmlns:a16="http://schemas.microsoft.com/office/drawing/2014/main" id="{82FAB945-7794-4831-8394-410D1C7F1B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52025" y="2176365"/>
            <a:ext cx="4843975" cy="2724735"/>
          </a:xfrm>
          <a:prstGeom prst="rect">
            <a:avLst/>
          </a:prstGeom>
        </p:spPr>
      </p:pic>
      <p:sp>
        <p:nvSpPr>
          <p:cNvPr id="2" name="Title 1">
            <a:extLst>
              <a:ext uri="{FF2B5EF4-FFF2-40B4-BE49-F238E27FC236}">
                <a16:creationId xmlns:a16="http://schemas.microsoft.com/office/drawing/2014/main" id="{A9BDEB3B-54EE-44D2-BE04-B60AACB6CD8A}"/>
              </a:ext>
            </a:extLst>
          </p:cNvPr>
          <p:cNvSpPr>
            <a:spLocks noGrp="1"/>
          </p:cNvSpPr>
          <p:nvPr>
            <p:ph type="title"/>
          </p:nvPr>
        </p:nvSpPr>
        <p:spPr>
          <a:xfrm>
            <a:off x="2198041" y="501651"/>
            <a:ext cx="8389084" cy="918495"/>
          </a:xfrm>
        </p:spPr>
        <p:txBody>
          <a:bodyPr anchor="b">
            <a:normAutofit/>
          </a:bodyPr>
          <a:lstStyle/>
          <a:p>
            <a:r>
              <a:rPr lang="en-US" sz="5400"/>
              <a:t>Terminology recap</a:t>
            </a:r>
          </a:p>
        </p:txBody>
      </p:sp>
      <p:sp>
        <p:nvSpPr>
          <p:cNvPr id="3" name="Content Placeholder 2">
            <a:extLst>
              <a:ext uri="{FF2B5EF4-FFF2-40B4-BE49-F238E27FC236}">
                <a16:creationId xmlns:a16="http://schemas.microsoft.com/office/drawing/2014/main" id="{74D02B81-A370-4801-BBF9-CAA5D76BB839}"/>
              </a:ext>
            </a:extLst>
          </p:cNvPr>
          <p:cNvSpPr>
            <a:spLocks noGrp="1"/>
          </p:cNvSpPr>
          <p:nvPr>
            <p:ph idx="1"/>
          </p:nvPr>
        </p:nvSpPr>
        <p:spPr>
          <a:xfrm>
            <a:off x="6392583" y="1948090"/>
            <a:ext cx="4434721" cy="3710427"/>
          </a:xfrm>
        </p:spPr>
        <p:txBody>
          <a:bodyPr anchor="t">
            <a:normAutofit/>
          </a:bodyPr>
          <a:lstStyle/>
          <a:p>
            <a:pPr fontAlgn="base"/>
            <a:r>
              <a:rPr lang="en-US" b="1"/>
              <a:t>Server:</a:t>
            </a:r>
            <a:r>
              <a:rPr lang="en-US"/>
              <a:t> A powerful computer that runs an API</a:t>
            </a:r>
          </a:p>
          <a:p>
            <a:pPr fontAlgn="base"/>
            <a:r>
              <a:rPr lang="en-US" b="1"/>
              <a:t>API:</a:t>
            </a:r>
            <a:r>
              <a:rPr lang="en-US"/>
              <a:t> The "hidden" portion of a website that is meant for computer consumption</a:t>
            </a:r>
          </a:p>
          <a:p>
            <a:pPr fontAlgn="base"/>
            <a:r>
              <a:rPr lang="en-US" b="1"/>
              <a:t>Client:</a:t>
            </a:r>
            <a:r>
              <a:rPr lang="en-US"/>
              <a:t> A program that exchanges data with a server through an API</a:t>
            </a:r>
          </a:p>
          <a:p>
            <a:pPr marL="0" indent="0">
              <a:buNone/>
            </a:pPr>
            <a:endParaRPr lang="en-US" sz="1800" b="1"/>
          </a:p>
        </p:txBody>
      </p:sp>
      <p:sp>
        <p:nvSpPr>
          <p:cNvPr id="4" name="Slide Number Placeholder 3">
            <a:extLst>
              <a:ext uri="{FF2B5EF4-FFF2-40B4-BE49-F238E27FC236}">
                <a16:creationId xmlns:a16="http://schemas.microsoft.com/office/drawing/2014/main" id="{75A01027-F690-4BD7-9DD9-DCE71549707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87845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7AB7-C16F-4D79-A9B5-B7C2A40B35E4}"/>
              </a:ext>
            </a:extLst>
          </p:cNvPr>
          <p:cNvSpPr>
            <a:spLocks noGrp="1"/>
          </p:cNvSpPr>
          <p:nvPr>
            <p:ph type="title"/>
          </p:nvPr>
        </p:nvSpPr>
        <p:spPr>
          <a:xfrm>
            <a:off x="2149462" y="501651"/>
            <a:ext cx="8677842" cy="954590"/>
          </a:xfrm>
        </p:spPr>
        <p:txBody>
          <a:bodyPr anchor="b">
            <a:normAutofit/>
          </a:bodyPr>
          <a:lstStyle/>
          <a:p>
            <a:r>
              <a:rPr lang="en-US" sz="5400"/>
              <a:t>How is an API used?</a:t>
            </a:r>
          </a:p>
        </p:txBody>
      </p:sp>
      <p:pic>
        <p:nvPicPr>
          <p:cNvPr id="5" name="Picture 4" descr="A picture containing clock&#10;&#10;Description automatically generated">
            <a:extLst>
              <a:ext uri="{FF2B5EF4-FFF2-40B4-BE49-F238E27FC236}">
                <a16:creationId xmlns:a16="http://schemas.microsoft.com/office/drawing/2014/main" id="{2C5FAAED-D9C0-4B99-B9FC-1D0A934388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9143" y="2273715"/>
            <a:ext cx="5221625" cy="3571913"/>
          </a:xfrm>
          <a:prstGeom prst="rect">
            <a:avLst/>
          </a:prstGeom>
        </p:spPr>
      </p:pic>
      <p:sp>
        <p:nvSpPr>
          <p:cNvPr id="3" name="Content Placeholder 2">
            <a:extLst>
              <a:ext uri="{FF2B5EF4-FFF2-40B4-BE49-F238E27FC236}">
                <a16:creationId xmlns:a16="http://schemas.microsoft.com/office/drawing/2014/main" id="{6C96661E-F890-4F58-B6D0-E192631DADA4}"/>
              </a:ext>
            </a:extLst>
          </p:cNvPr>
          <p:cNvSpPr>
            <a:spLocks noGrp="1"/>
          </p:cNvSpPr>
          <p:nvPr>
            <p:ph idx="1"/>
          </p:nvPr>
        </p:nvSpPr>
        <p:spPr>
          <a:xfrm>
            <a:off x="6392583" y="2273715"/>
            <a:ext cx="4434721" cy="3710427"/>
          </a:xfrm>
        </p:spPr>
        <p:txBody>
          <a:bodyPr anchor="t">
            <a:normAutofit/>
          </a:bodyPr>
          <a:lstStyle/>
          <a:p>
            <a:pPr marL="0" indent="0">
              <a:buNone/>
            </a:pPr>
            <a:endParaRPr lang="en-US"/>
          </a:p>
          <a:p>
            <a:pPr marL="0" indent="0">
              <a:buNone/>
            </a:pPr>
            <a:r>
              <a:rPr lang="en-US"/>
              <a:t>A great example is a smartphone app that syncs with a website. When you push the refresh button in your app, it talks to a server via an API and fetches the newest info.</a:t>
            </a:r>
          </a:p>
        </p:txBody>
      </p:sp>
      <p:sp>
        <p:nvSpPr>
          <p:cNvPr id="4" name="Slide Number Placeholder 3">
            <a:extLst>
              <a:ext uri="{FF2B5EF4-FFF2-40B4-BE49-F238E27FC236}">
                <a16:creationId xmlns:a16="http://schemas.microsoft.com/office/drawing/2014/main" id="{12C56D8C-8F05-4772-9E4D-57ED7B01C6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7319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94D-08E0-4A97-9C78-8F473A952442}"/>
              </a:ext>
            </a:extLst>
          </p:cNvPr>
          <p:cNvSpPr>
            <a:spLocks noGrp="1"/>
          </p:cNvSpPr>
          <p:nvPr>
            <p:ph type="title"/>
          </p:nvPr>
        </p:nvSpPr>
        <p:spPr>
          <a:xfrm>
            <a:off x="0" y="902541"/>
            <a:ext cx="12192000" cy="774832"/>
          </a:xfrm>
        </p:spPr>
        <p:txBody>
          <a:bodyPr anchor="b">
            <a:normAutofit fontScale="90000"/>
          </a:bodyPr>
          <a:lstStyle/>
          <a:p>
            <a:r>
              <a:rPr lang="en-US" sz="4200" b="1"/>
              <a:t>HTTP Requests</a:t>
            </a:r>
            <a:br>
              <a:rPr lang="en-US" sz="4200" b="1"/>
            </a:br>
            <a:endParaRPr lang="en-US" sz="4200"/>
          </a:p>
        </p:txBody>
      </p:sp>
      <p:sp>
        <p:nvSpPr>
          <p:cNvPr id="3" name="Content Placeholder 2">
            <a:extLst>
              <a:ext uri="{FF2B5EF4-FFF2-40B4-BE49-F238E27FC236}">
                <a16:creationId xmlns:a16="http://schemas.microsoft.com/office/drawing/2014/main" id="{123E7437-5D57-4312-B159-8955642739C8}"/>
              </a:ext>
            </a:extLst>
          </p:cNvPr>
          <p:cNvSpPr>
            <a:spLocks noGrp="1"/>
          </p:cNvSpPr>
          <p:nvPr>
            <p:ph idx="4294967295"/>
          </p:nvPr>
        </p:nvSpPr>
        <p:spPr>
          <a:xfrm>
            <a:off x="0" y="1289957"/>
            <a:ext cx="12192000" cy="2902705"/>
          </a:xfrm>
        </p:spPr>
        <p:txBody>
          <a:bodyPr anchor="t">
            <a:normAutofit fontScale="85000" lnSpcReduction="10000"/>
          </a:bodyPr>
          <a:lstStyle/>
          <a:p>
            <a:r>
              <a:rPr lang="en-US"/>
              <a:t>Request-Response Cycle: The client sends the server a request to do something. The server, in turn, sends the client a response saying whether or not the server could do what the client asked.</a:t>
            </a:r>
          </a:p>
          <a:p>
            <a:pPr fontAlgn="base"/>
            <a:r>
              <a:rPr lang="en-US"/>
              <a:t>To make a valid request, the client needs to include four things:</a:t>
            </a:r>
          </a:p>
          <a:p>
            <a:pPr fontAlgn="base">
              <a:buFont typeface="Wingdings" panose="05000000000000000000" pitchFamily="2" charset="2"/>
              <a:buChar char="q"/>
            </a:pPr>
            <a:r>
              <a:rPr lang="en-US" b="1">
                <a:latin typeface="Times New Roman" panose="02020603050405020304" pitchFamily="18" charset="0"/>
                <a:cs typeface="Times New Roman" panose="02020603050405020304" pitchFamily="18" charset="0"/>
              </a:rPr>
              <a:t>URL</a:t>
            </a:r>
            <a:r>
              <a:rPr lang="en-US">
                <a:latin typeface="Times New Roman" panose="02020603050405020304" pitchFamily="18" charset="0"/>
                <a:cs typeface="Times New Roman" panose="02020603050405020304" pitchFamily="18" charset="0"/>
              </a:rPr>
              <a:t> (Uniform Resource Locator) </a:t>
            </a:r>
            <a:r>
              <a:rPr lang="en-US" baseline="30000">
                <a:latin typeface="Times New Roman" panose="02020603050405020304" pitchFamily="18" charset="0"/>
                <a:cs typeface="Times New Roman" panose="02020603050405020304" pitchFamily="18" charset="0"/>
                <a:hlinkClick r:id="rId3"/>
              </a:rPr>
              <a:t>1</a:t>
            </a:r>
            <a:endParaRPr lang="en-US">
              <a:latin typeface="Times New Roman" panose="02020603050405020304" pitchFamily="18" charset="0"/>
              <a:cs typeface="Times New Roman" panose="02020603050405020304" pitchFamily="18" charset="0"/>
            </a:endParaRPr>
          </a:p>
          <a:p>
            <a:pPr fontAlgn="base">
              <a:buFont typeface="Wingdings" panose="05000000000000000000" pitchFamily="2" charset="2"/>
              <a:buChar char="q"/>
            </a:pPr>
            <a:r>
              <a:rPr lang="en-US" b="1">
                <a:latin typeface="Times New Roman" panose="02020603050405020304" pitchFamily="18" charset="0"/>
                <a:cs typeface="Times New Roman" panose="02020603050405020304" pitchFamily="18" charset="0"/>
              </a:rPr>
              <a:t>Method</a:t>
            </a:r>
            <a:endParaRPr lang="en-US">
              <a:latin typeface="Times New Roman" panose="02020603050405020304" pitchFamily="18" charset="0"/>
              <a:cs typeface="Times New Roman" panose="02020603050405020304" pitchFamily="18" charset="0"/>
            </a:endParaRPr>
          </a:p>
          <a:p>
            <a:pPr fontAlgn="base">
              <a:buFont typeface="Wingdings" panose="05000000000000000000" pitchFamily="2" charset="2"/>
              <a:buChar char="q"/>
            </a:pPr>
            <a:r>
              <a:rPr lang="en-US">
                <a:latin typeface="Times New Roman" panose="02020603050405020304" pitchFamily="18" charset="0"/>
                <a:cs typeface="Times New Roman" panose="02020603050405020304" pitchFamily="18" charset="0"/>
              </a:rPr>
              <a:t>List of </a:t>
            </a:r>
            <a:r>
              <a:rPr lang="en-US" b="1">
                <a:latin typeface="Times New Roman" panose="02020603050405020304" pitchFamily="18" charset="0"/>
                <a:cs typeface="Times New Roman" panose="02020603050405020304" pitchFamily="18" charset="0"/>
              </a:rPr>
              <a:t>Headers</a:t>
            </a:r>
            <a:endParaRPr lang="en-US">
              <a:latin typeface="Times New Roman" panose="02020603050405020304" pitchFamily="18" charset="0"/>
              <a:cs typeface="Times New Roman" panose="02020603050405020304" pitchFamily="18" charset="0"/>
            </a:endParaRPr>
          </a:p>
          <a:p>
            <a:pPr fontAlgn="base">
              <a:buFont typeface="Wingdings" panose="05000000000000000000" pitchFamily="2" charset="2"/>
              <a:buChar char="q"/>
            </a:pPr>
            <a:r>
              <a:rPr lang="en-US" b="1">
                <a:latin typeface="Times New Roman" panose="02020603050405020304" pitchFamily="18" charset="0"/>
                <a:cs typeface="Times New Roman" panose="02020603050405020304" pitchFamily="18" charset="0"/>
              </a:rPr>
              <a:t>Body</a:t>
            </a:r>
            <a:endParaRPr lang="en-US">
              <a:latin typeface="Times New Roman" panose="02020603050405020304" pitchFamily="18" charset="0"/>
              <a:cs typeface="Times New Roman" panose="02020603050405020304" pitchFamily="18" charset="0"/>
            </a:endParaRPr>
          </a:p>
          <a:p>
            <a:endParaRPr lang="en-US" sz="1500"/>
          </a:p>
        </p:txBody>
      </p:sp>
      <p:pic>
        <p:nvPicPr>
          <p:cNvPr id="5" name="Picture 4" descr="A close up of a logo&#10;&#10;Description automatically generated">
            <a:extLst>
              <a:ext uri="{FF2B5EF4-FFF2-40B4-BE49-F238E27FC236}">
                <a16:creationId xmlns:a16="http://schemas.microsoft.com/office/drawing/2014/main" id="{13A77572-3DBB-4BA8-9185-47C7669F5EF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72467" y="4192663"/>
            <a:ext cx="5221625" cy="2665338"/>
          </a:xfrm>
          <a:prstGeom prst="rect">
            <a:avLst/>
          </a:prstGeom>
        </p:spPr>
      </p:pic>
    </p:spTree>
    <p:extLst>
      <p:ext uri="{BB962C8B-B14F-4D97-AF65-F5344CB8AC3E}">
        <p14:creationId xmlns:p14="http://schemas.microsoft.com/office/powerpoint/2010/main" val="188568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A3ED-20ED-4E93-B8CF-90E7DE5671A1}"/>
              </a:ext>
            </a:extLst>
          </p:cNvPr>
          <p:cNvSpPr>
            <a:spLocks noGrp="1"/>
          </p:cNvSpPr>
          <p:nvPr>
            <p:ph type="title"/>
          </p:nvPr>
        </p:nvSpPr>
        <p:spPr>
          <a:xfrm>
            <a:off x="4483538" y="-356477"/>
            <a:ext cx="4395340" cy="1716255"/>
          </a:xfrm>
        </p:spPr>
        <p:txBody>
          <a:bodyPr anchor="b">
            <a:normAutofit fontScale="90000"/>
          </a:bodyPr>
          <a:lstStyle/>
          <a:p>
            <a:r>
              <a:rPr lang="en-US" sz="5400"/>
              <a:t>HTTP response</a:t>
            </a:r>
          </a:p>
        </p:txBody>
      </p:sp>
      <p:pic>
        <p:nvPicPr>
          <p:cNvPr id="4" name="Picture 3">
            <a:extLst>
              <a:ext uri="{FF2B5EF4-FFF2-40B4-BE49-F238E27FC236}">
                <a16:creationId xmlns:a16="http://schemas.microsoft.com/office/drawing/2014/main" id="{63ED2890-3A01-455E-9F6F-544EBB397A4F}"/>
              </a:ext>
            </a:extLst>
          </p:cNvPr>
          <p:cNvPicPr>
            <a:picLocks noChangeAspect="1"/>
          </p:cNvPicPr>
          <p:nvPr/>
        </p:nvPicPr>
        <p:blipFill>
          <a:blip r:embed="rId3"/>
          <a:stretch>
            <a:fillRect/>
          </a:stretch>
        </p:blipFill>
        <p:spPr>
          <a:xfrm>
            <a:off x="1334451" y="2190996"/>
            <a:ext cx="4890946" cy="2931691"/>
          </a:xfrm>
          <a:prstGeom prst="rect">
            <a:avLst/>
          </a:prstGeom>
        </p:spPr>
      </p:pic>
      <p:sp>
        <p:nvSpPr>
          <p:cNvPr id="3" name="Content Placeholder 2">
            <a:extLst>
              <a:ext uri="{FF2B5EF4-FFF2-40B4-BE49-F238E27FC236}">
                <a16:creationId xmlns:a16="http://schemas.microsoft.com/office/drawing/2014/main" id="{8446EF38-6723-47B6-9EF9-E8502CABAC5A}"/>
              </a:ext>
            </a:extLst>
          </p:cNvPr>
          <p:cNvSpPr>
            <a:spLocks noGrp="1"/>
          </p:cNvSpPr>
          <p:nvPr>
            <p:ph idx="1"/>
          </p:nvPr>
        </p:nvSpPr>
        <p:spPr>
          <a:xfrm>
            <a:off x="6409209" y="1800449"/>
            <a:ext cx="4434721" cy="3710427"/>
          </a:xfrm>
        </p:spPr>
        <p:txBody>
          <a:bodyPr anchor="t">
            <a:noAutofit/>
          </a:bodyPr>
          <a:lstStyle/>
          <a:p>
            <a:r>
              <a:rPr lang="en-US" sz="2000"/>
              <a:t>After the server receives a request from the client, it attempts to fulfill the request and send the client back a response. </a:t>
            </a:r>
          </a:p>
          <a:p>
            <a:r>
              <a:rPr lang="en-US" sz="2000"/>
              <a:t>HTTP responses have a very similar structure to requests. </a:t>
            </a:r>
          </a:p>
          <a:p>
            <a:r>
              <a:rPr lang="en-US" sz="2000"/>
              <a:t>The main difference is that instead of a method and a URL, the response includes a status code.</a:t>
            </a:r>
          </a:p>
        </p:txBody>
      </p:sp>
      <p:sp>
        <p:nvSpPr>
          <p:cNvPr id="5" name="Slide Number Placeholder 4">
            <a:extLst>
              <a:ext uri="{FF2B5EF4-FFF2-40B4-BE49-F238E27FC236}">
                <a16:creationId xmlns:a16="http://schemas.microsoft.com/office/drawing/2014/main" id="{ADB79BB7-D856-4073-AEA6-25F097793C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2989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0C2F-7636-421D-9BF7-829BB66FF34B}"/>
              </a:ext>
            </a:extLst>
          </p:cNvPr>
          <p:cNvSpPr>
            <a:spLocks noGrp="1"/>
          </p:cNvSpPr>
          <p:nvPr>
            <p:ph type="title"/>
          </p:nvPr>
        </p:nvSpPr>
        <p:spPr>
          <a:xfrm>
            <a:off x="1484313" y="685800"/>
            <a:ext cx="10018712" cy="2727325"/>
          </a:xfrm>
        </p:spPr>
        <p:txBody>
          <a:bodyPr anchor="ctr">
            <a:normAutofit/>
          </a:bodyPr>
          <a:lstStyle/>
          <a:p>
            <a:r>
              <a:rPr lang="en-US"/>
              <a:t>How APIs build on HTTP</a:t>
            </a:r>
          </a:p>
        </p:txBody>
      </p:sp>
      <p:sp>
        <p:nvSpPr>
          <p:cNvPr id="3" name="Content Placeholder 2">
            <a:extLst>
              <a:ext uri="{FF2B5EF4-FFF2-40B4-BE49-F238E27FC236}">
                <a16:creationId xmlns:a16="http://schemas.microsoft.com/office/drawing/2014/main" id="{E7A5FD7F-F544-4D1E-843C-0686F9464648}"/>
              </a:ext>
            </a:extLst>
          </p:cNvPr>
          <p:cNvSpPr>
            <a:spLocks noGrp="1"/>
          </p:cNvSpPr>
          <p:nvPr>
            <p:ph type="body" idx="1"/>
          </p:nvPr>
        </p:nvSpPr>
        <p:spPr>
          <a:xfrm>
            <a:off x="1484311" y="3063875"/>
            <a:ext cx="10018713" cy="2727325"/>
          </a:xfrm>
        </p:spPr>
        <p:txBody>
          <a:bodyPr anchor="t">
            <a:normAutofit/>
          </a:bodyPr>
          <a:lstStyle/>
          <a:p>
            <a:pPr marL="342900" indent="-342900">
              <a:buFont typeface="Arial" panose="020B0604020202020204" pitchFamily="34" charset="0"/>
              <a:buChar char="•"/>
            </a:pPr>
            <a:r>
              <a:rPr lang="en-US" sz="2400"/>
              <a:t>A lot of business potential.</a:t>
            </a:r>
          </a:p>
          <a:p>
            <a:pPr marL="342900" indent="-342900">
              <a:buFont typeface="Arial" panose="020B0604020202020204" pitchFamily="34" charset="0"/>
              <a:buChar char="•"/>
            </a:pPr>
            <a:r>
              <a:rPr lang="en-US" sz="2400"/>
              <a:t>A simple tweak to the request method was the difference between telling the server to create a new order or cancel an existing one. It was easy to turn the desired business outcome into an instruction the server could understand. </a:t>
            </a:r>
          </a:p>
        </p:txBody>
      </p:sp>
      <p:sp>
        <p:nvSpPr>
          <p:cNvPr id="4" name="Slide Number Placeholder 3">
            <a:extLst>
              <a:ext uri="{FF2B5EF4-FFF2-40B4-BE49-F238E27FC236}">
                <a16:creationId xmlns:a16="http://schemas.microsoft.com/office/drawing/2014/main" id="{C234BEAD-E831-46D4-B868-819498D6F55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6F5DE1-C2B3-4BC0-89B5-0D8585B56A74}" type="slidenum">
              <a:rPr kumimoji="0" lang="en-US"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752479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LeadSquare - Introduction" id="{618D6E5B-A794-4285-8EB4-B4852073F4A2}" vid="{46510DD6-3448-4D10-B870-9EA43E8BFC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FAAD433F39D140A3DB153B5F127164" ma:contentTypeVersion="3" ma:contentTypeDescription="Create a new document." ma:contentTypeScope="" ma:versionID="84607dcc91a60aa8c77377e8a99bbff9">
  <xsd:schema xmlns:xsd="http://www.w3.org/2001/XMLSchema" xmlns:xs="http://www.w3.org/2001/XMLSchema" xmlns:p="http://schemas.microsoft.com/office/2006/metadata/properties" xmlns:ns2="93093857-1375-4c28-982e-3dfb1a6c09ce" targetNamespace="http://schemas.microsoft.com/office/2006/metadata/properties" ma:root="true" ma:fieldsID="5a5bf96cc4534b56784eeae90a24216c" ns2:_="">
    <xsd:import namespace="93093857-1375-4c28-982e-3dfb1a6c09ce"/>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093857-1375-4c28-982e-3dfb1a6c0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49B729-5B5B-428E-ADB6-9A4F49C8DEC6}">
  <ds:schemaRefs>
    <ds:schemaRef ds:uri="4e460e69-762d-488a-a155-7b4de0edf2af"/>
    <ds:schemaRef ds:uri="50cb99a3-b3d5-4e97-a6b5-f68de4c45c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C23150-592C-47C0-8911-1120F82F1D58}">
  <ds:schemaRefs>
    <ds:schemaRef ds:uri="93093857-1375-4c28-982e-3dfb1a6c0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D41757-BFD7-47C4-A412-083B17B1C5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14</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Parallax</vt:lpstr>
      <vt:lpstr>PowerPoint Presentation</vt:lpstr>
      <vt:lpstr>Learning Objective</vt:lpstr>
      <vt:lpstr>API overview</vt:lpstr>
      <vt:lpstr>What is an API</vt:lpstr>
      <vt:lpstr>Terminology recap</vt:lpstr>
      <vt:lpstr>How is an API used?</vt:lpstr>
      <vt:lpstr>HTTP Requests </vt:lpstr>
      <vt:lpstr>HTTP response</vt:lpstr>
      <vt:lpstr>How APIs build on HTTP</vt:lpstr>
      <vt:lpstr>Authentication : API Keys</vt:lpstr>
      <vt:lpstr>  HTTP Response Code  </vt:lpstr>
      <vt:lpstr>Sample API code</vt:lpstr>
      <vt:lpstr>PowerPoint Presentation</vt:lpstr>
      <vt:lpstr>PowerPoint Presentation</vt:lpstr>
      <vt:lpstr>PowerPoint Presentation</vt:lpstr>
      <vt:lpstr>DIFFERENT KINDS OF API IN LSQ</vt:lpstr>
      <vt:lpstr>Webhooks Overview</vt:lpstr>
      <vt:lpstr>What is a Webhook?</vt:lpstr>
      <vt:lpstr>Getting Started: Create a Webhook</vt:lpstr>
      <vt:lpstr>Lapps</vt:lpstr>
      <vt:lpstr>What is a LApp?</vt:lpstr>
      <vt:lpstr>Benefits of Lapp</vt:lpstr>
      <vt:lpstr>When to create LApp?</vt:lpstr>
      <vt:lpstr>Working of LApps and Limitations</vt:lpstr>
      <vt:lpstr>Getting Started</vt:lpstr>
      <vt:lpstr>Custom menus</vt:lpstr>
      <vt:lpstr>Custom Menu for Web</vt:lpstr>
      <vt:lpstr>Configuration for Web app</vt:lpstr>
      <vt:lpstr>Navigation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Joseph</dc:creator>
  <cp:revision>2</cp:revision>
  <dcterms:created xsi:type="dcterms:W3CDTF">2020-08-31T05:33:20Z</dcterms:created>
  <dcterms:modified xsi:type="dcterms:W3CDTF">2020-12-22T19:49:02Z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0x01010099FAAD433F39D140A3DB153B5F127164</vt:lpwstr>
  </property>
</Properties>
</file>